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Oxygen"/>
      <p:regular r:id="rId25"/>
      <p:bold r:id="rId26"/>
    </p:embeddedFont>
    <p:embeddedFont>
      <p:font typeface="Libre Franklin"/>
      <p:regular r:id="rId27"/>
      <p:bold r:id="rId28"/>
      <p:italic r:id="rId29"/>
      <p:boldItalic r:id="rId30"/>
    </p:embeddedFont>
    <p:embeddedFont>
      <p:font typeface="Fira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7284">
          <p15:clr>
            <a:srgbClr val="A4A3A4"/>
          </p15:clr>
        </p15:guide>
        <p15:guide id="2" orient="horz" pos="2205">
          <p15:clr>
            <a:srgbClr val="A4A3A4"/>
          </p15:clr>
        </p15:guide>
        <p15:guide id="3" pos="3840">
          <p15:clr>
            <a:srgbClr val="A4A3A4"/>
          </p15:clr>
        </p15:guide>
        <p15:guide id="4" orient="horz" pos="459">
          <p15:clr>
            <a:srgbClr val="A4A3A4"/>
          </p15:clr>
        </p15:guide>
        <p15:guide id="5" orient="horz" pos="1321">
          <p15:clr>
            <a:srgbClr val="A4A3A4"/>
          </p15:clr>
        </p15:guide>
        <p15:guide id="6" orient="horz" pos="1752">
          <p15:clr>
            <a:srgbClr val="A4A3A4"/>
          </p15:clr>
        </p15:guide>
        <p15:guide id="7" orient="horz" pos="2636">
          <p15:clr>
            <a:srgbClr val="A4A3A4"/>
          </p15:clr>
        </p15:guide>
        <p15:guide id="8" orient="horz" pos="3067">
          <p15:clr>
            <a:srgbClr val="A4A3A4"/>
          </p15:clr>
        </p15:guide>
        <p15:guide id="9" orient="horz" pos="3521">
          <p15:clr>
            <a:srgbClr val="A4A3A4"/>
          </p15:clr>
        </p15:guide>
        <p15:guide id="10" pos="846">
          <p15:clr>
            <a:srgbClr val="A4A3A4"/>
          </p15:clr>
        </p15:guide>
        <p15:guide id="11" pos="1255">
          <p15:clr>
            <a:srgbClr val="A4A3A4"/>
          </p15:clr>
        </p15:guide>
        <p15:guide id="12" pos="1685">
          <p15:clr>
            <a:srgbClr val="A4A3A4"/>
          </p15:clr>
        </p15:guide>
        <p15:guide id="13" pos="2116">
          <p15:clr>
            <a:srgbClr val="A4A3A4"/>
          </p15:clr>
        </p15:guide>
        <p15:guide id="14" pos="2547">
          <p15:clr>
            <a:srgbClr val="A4A3A4"/>
          </p15:clr>
        </p15:guide>
        <p15:guide id="15" pos="2978">
          <p15:clr>
            <a:srgbClr val="A4A3A4"/>
          </p15:clr>
        </p15:guide>
        <p15:guide id="16" pos="3432">
          <p15:clr>
            <a:srgbClr val="A4A3A4"/>
          </p15:clr>
        </p15:guide>
        <p15:guide id="17" pos="4271">
          <p15:clr>
            <a:srgbClr val="A4A3A4"/>
          </p15:clr>
        </p15:guide>
        <p15:guide id="18" pos="4702">
          <p15:clr>
            <a:srgbClr val="A4A3A4"/>
          </p15:clr>
        </p15:guide>
        <p15:guide id="19" pos="5133">
          <p15:clr>
            <a:srgbClr val="A4A3A4"/>
          </p15:clr>
        </p15:guide>
        <p15:guide id="20" pos="5564">
          <p15:clr>
            <a:srgbClr val="A4A3A4"/>
          </p15:clr>
        </p15:guide>
        <p15:guide id="21" pos="5995">
          <p15:clr>
            <a:srgbClr val="A4A3A4"/>
          </p15:clr>
        </p15:guide>
        <p15:guide id="22" pos="6425">
          <p15:clr>
            <a:srgbClr val="A4A3A4"/>
          </p15:clr>
        </p15:guide>
        <p15:guide id="23" pos="6834">
          <p15:clr>
            <a:srgbClr val="A4A3A4"/>
          </p15:clr>
        </p15:guide>
        <p15:guide id="24" orient="horz" pos="3929">
          <p15:clr>
            <a:srgbClr val="A4A3A4"/>
          </p15:clr>
        </p15:guide>
        <p15:guide id="25" orient="horz" pos="845">
          <p15:clr>
            <a:srgbClr val="A4A3A4"/>
          </p15:clr>
        </p15:guide>
      </p15:sldGuideLst>
    </p:ext>
    <p:ext uri="GoogleSlidesCustomDataVersion2">
      <go:slidesCustomData xmlns:go="http://customooxmlschemas.google.com/" r:id="rId35" roundtripDataSignature="AMtx7mibYmCokUJwat33HaZ8c3JSY8iT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284"/>
        <p:guide pos="2205" orient="horz"/>
        <p:guide pos="3840"/>
        <p:guide pos="459" orient="horz"/>
        <p:guide pos="1321" orient="horz"/>
        <p:guide pos="1752" orient="horz"/>
        <p:guide pos="2636" orient="horz"/>
        <p:guide pos="3067" orient="horz"/>
        <p:guide pos="3521" orient="horz"/>
        <p:guide pos="846"/>
        <p:guide pos="1255"/>
        <p:guide pos="1685"/>
        <p:guide pos="2116"/>
        <p:guide pos="2547"/>
        <p:guide pos="2978"/>
        <p:guide pos="3432"/>
        <p:guide pos="4271"/>
        <p:guide pos="4702"/>
        <p:guide pos="5133"/>
        <p:guide pos="5564"/>
        <p:guide pos="5995"/>
        <p:guide pos="6425"/>
        <p:guide pos="6834"/>
        <p:guide pos="3929" orient="horz"/>
        <p:guide pos="84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-regular.fntdata"/><Relationship Id="rId30" Type="http://schemas.openxmlformats.org/officeDocument/2006/relationships/font" Target="fonts/LibreFranklin-boldItalic.fntdata"/><Relationship Id="rId33" Type="http://schemas.openxmlformats.org/officeDocument/2006/relationships/font" Target="fonts/FiraSans-italic.fntdata"/><Relationship Id="rId32" Type="http://schemas.openxmlformats.org/officeDocument/2006/relationships/font" Target="fonts/FiraSans-bold.fntdata"/><Relationship Id="rId35" Type="http://customschemas.google.com/relationships/presentationmetadata" Target="metadata"/><Relationship Id="rId34" Type="http://schemas.openxmlformats.org/officeDocument/2006/relationships/font" Target="fonts/Fira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Oxygen-bold.fntdata"/><Relationship Id="rId25" Type="http://schemas.openxmlformats.org/officeDocument/2006/relationships/font" Target="fonts/Oxygen-regular.fntdata"/><Relationship Id="rId28" Type="http://schemas.openxmlformats.org/officeDocument/2006/relationships/font" Target="fonts/LibreFranklin-bold.fntdata"/><Relationship Id="rId27" Type="http://schemas.openxmlformats.org/officeDocument/2006/relationships/font" Target="fonts/LibreFranklin-regular.fntdata"/><Relationship Id="rId29" Type="http://schemas.openxmlformats.org/officeDocument/2006/relationships/font" Target="fonts/LibreFranklin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4e21d62975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34e21d62975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g34e21d62975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4e2b0fe13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34e2b0fe13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g34e2b0fe13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4e2b0fe13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34e2b0fe13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g34e2b0fe133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4e2b0fe133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34e2b0fe133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g34e2b0fe133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4e2b0fe133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34e2b0fe133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g34e2b0fe133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4e2b0fe133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4e2b0fe133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34e2b0fe133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e21d62975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34e21d62975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E3E3E3"/>
                </a:solidFill>
                <a:highlight>
                  <a:srgbClr val="1E1F20"/>
                </a:highlight>
                <a:latin typeface="Arial"/>
                <a:ea typeface="Arial"/>
                <a:cs typeface="Arial"/>
                <a:sym typeface="Arial"/>
              </a:rPr>
              <a:t>application instruction -&gt; encode</a:t>
            </a:r>
            <a:endParaRPr sz="1100">
              <a:solidFill>
                <a:srgbClr val="E3E3E3"/>
              </a:solidFill>
              <a:highlight>
                <a:srgbClr val="1E1F2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E3E3E3"/>
                </a:solidFill>
                <a:highlight>
                  <a:srgbClr val="1E1F20"/>
                </a:highlight>
                <a:latin typeface="Arial"/>
                <a:ea typeface="Arial"/>
                <a:cs typeface="Arial"/>
                <a:sym typeface="Arial"/>
              </a:rPr>
              <a:t>application instructiçon -&gt; encode -&gt; predict</a:t>
            </a:r>
            <a:endParaRPr sz="1100">
              <a:solidFill>
                <a:srgbClr val="E3E3E3"/>
              </a:solidFill>
              <a:highlight>
                <a:srgbClr val="1E1F2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g34e21d62975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4e769c087b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34e769c087b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E3E3E3"/>
                </a:solidFill>
                <a:highlight>
                  <a:srgbClr val="1E1F20"/>
                </a:highlight>
                <a:latin typeface="Arial"/>
                <a:ea typeface="Arial"/>
                <a:cs typeface="Arial"/>
                <a:sym typeface="Arial"/>
              </a:rPr>
              <a:t>application instruction -&gt; encode</a:t>
            </a:r>
            <a:endParaRPr sz="1100">
              <a:solidFill>
                <a:srgbClr val="E3E3E3"/>
              </a:solidFill>
              <a:highlight>
                <a:srgbClr val="1E1F2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E3E3E3"/>
                </a:solidFill>
                <a:highlight>
                  <a:srgbClr val="1E1F20"/>
                </a:highlight>
                <a:latin typeface="Arial"/>
                <a:ea typeface="Arial"/>
                <a:cs typeface="Arial"/>
                <a:sym typeface="Arial"/>
              </a:rPr>
              <a:t>application instructiçon -&gt; encode -&gt; predict</a:t>
            </a:r>
            <a:endParaRPr sz="1100">
              <a:solidFill>
                <a:srgbClr val="E3E3E3"/>
              </a:solidFill>
              <a:highlight>
                <a:srgbClr val="1E1F2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" name="Google Shape;536;g34e769c087b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4e2b0fe133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34e2b0fe133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g34e2b0fe133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Recommendation : 5 minutes</a:t>
            </a:r>
            <a:endParaRPr/>
          </a:p>
        </p:txBody>
      </p:sp>
      <p:sp>
        <p:nvSpPr>
          <p:cNvPr id="549" name="Google Shape;54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e21d6297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34e21d6297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34e21d6297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e21d62975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34e21d62975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g34e21d62975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4e21d62975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34e21d62975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34e21d62975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4e21d62975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34e21d62975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g34e21d62975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4e2b0fe133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4e2b0fe133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34e2b0fe133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 Slide 1" showMasterSp="0">
  <p:cSld name="Main Title Slide 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9"/>
          <p:cNvPicPr preferRelativeResize="0"/>
          <p:nvPr/>
        </p:nvPicPr>
        <p:blipFill rotWithShape="1">
          <a:blip r:embed="rId2">
            <a:alphaModFix/>
          </a:blip>
          <a:srcRect b="0" l="0" r="23318" t="0"/>
          <a:stretch/>
        </p:blipFill>
        <p:spPr>
          <a:xfrm>
            <a:off x="2794351" y="-6875"/>
            <a:ext cx="9405258" cy="688183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9"/>
          <p:cNvSpPr/>
          <p:nvPr/>
        </p:nvSpPr>
        <p:spPr>
          <a:xfrm>
            <a:off x="0" y="0"/>
            <a:ext cx="6155347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8" name="Google Shape;18;p9"/>
          <p:cNvSpPr/>
          <p:nvPr/>
        </p:nvSpPr>
        <p:spPr>
          <a:xfrm>
            <a:off x="690867" y="629935"/>
            <a:ext cx="10756000" cy="5207200"/>
          </a:xfrm>
          <a:prstGeom prst="rect">
            <a:avLst/>
          </a:prstGeom>
          <a:noFill/>
          <a:ln cap="flat" cmpd="sng" w="25400">
            <a:solidFill>
              <a:srgbClr val="E2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LOGO_smartTrade.jpg" id="19" name="Google Shape;1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765" y="2644161"/>
            <a:ext cx="2597600" cy="63693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9"/>
          <p:cNvSpPr txBox="1"/>
          <p:nvPr>
            <p:ph idx="1" type="body"/>
          </p:nvPr>
        </p:nvSpPr>
        <p:spPr>
          <a:xfrm>
            <a:off x="1481667" y="3429000"/>
            <a:ext cx="4122720" cy="636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b="1" sz="24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9"/>
          <p:cNvSpPr/>
          <p:nvPr/>
        </p:nvSpPr>
        <p:spPr>
          <a:xfrm>
            <a:off x="636906" y="6323877"/>
            <a:ext cx="4534733" cy="206025"/>
          </a:xfrm>
          <a:prstGeom prst="rect">
            <a:avLst/>
          </a:prstGeom>
          <a:noFill/>
          <a:ln>
            <a:noFill/>
          </a:ln>
        </p:spPr>
        <p:txBody>
          <a:bodyPr anchorCtr="0" anchor="b" bIns="41050" lIns="82100" spcFirstLastPara="1" rIns="82100" wrap="square" tIns="41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A5A5A5"/>
                </a:solidFill>
                <a:latin typeface="Oxygen"/>
                <a:ea typeface="Oxygen"/>
                <a:cs typeface="Oxygen"/>
                <a:sym typeface="Oxygen"/>
              </a:rPr>
              <a:t>© smartTrade and/or its affiliates. All rights reserved.   smartTrade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9"/>
          <p:cNvSpPr/>
          <p:nvPr/>
        </p:nvSpPr>
        <p:spPr>
          <a:xfrm>
            <a:off x="11354276" y="6323876"/>
            <a:ext cx="293241" cy="206025"/>
          </a:xfrm>
          <a:prstGeom prst="rect">
            <a:avLst/>
          </a:prstGeom>
          <a:noFill/>
          <a:ln>
            <a:noFill/>
          </a:ln>
        </p:spPr>
        <p:txBody>
          <a:bodyPr anchorCtr="0" anchor="b" bIns="41050" lIns="82100" spcFirstLastPara="1" rIns="82100" wrap="square" tIns="41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A5A5A5"/>
                </a:solidFill>
                <a:latin typeface="Oxygen"/>
                <a:ea typeface="Oxygen"/>
                <a:cs typeface="Oxygen"/>
                <a:sym typeface="Oxygen"/>
              </a:rPr>
              <a:t>‹#›</a:t>
            </a:fld>
            <a:endParaRPr b="0" i="0" sz="800" u="none" cap="none" strike="noStrike">
              <a:solidFill>
                <a:srgbClr val="A5A5A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3" name="Google Shape;23;p9"/>
          <p:cNvSpPr txBox="1"/>
          <p:nvPr>
            <p:ph idx="2" type="body"/>
          </p:nvPr>
        </p:nvSpPr>
        <p:spPr>
          <a:xfrm>
            <a:off x="1481666" y="4374319"/>
            <a:ext cx="4120563" cy="743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3" type="body"/>
          </p:nvPr>
        </p:nvSpPr>
        <p:spPr>
          <a:xfrm>
            <a:off x="1481666" y="5295326"/>
            <a:ext cx="4120563" cy="321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 Slide 5" showMasterSp="0">
  <p:cSld name="Main Title Slide 5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kiing on the snow&#10;&#10;Description automatically generated with low confidence" id="79" name="Google Shape;79;p18"/>
          <p:cNvPicPr preferRelativeResize="0"/>
          <p:nvPr/>
        </p:nvPicPr>
        <p:blipFill rotWithShape="1">
          <a:blip r:embed="rId2">
            <a:alphaModFix/>
          </a:blip>
          <a:srcRect b="0" l="0" r="47500" t="0"/>
          <a:stretch/>
        </p:blipFill>
        <p:spPr>
          <a:xfrm>
            <a:off x="5351188" y="-14855"/>
            <a:ext cx="6847687" cy="688771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/>
          <p:nvPr/>
        </p:nvSpPr>
        <p:spPr>
          <a:xfrm>
            <a:off x="0" y="0"/>
            <a:ext cx="6155347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1" name="Google Shape;81;p18"/>
          <p:cNvSpPr/>
          <p:nvPr/>
        </p:nvSpPr>
        <p:spPr>
          <a:xfrm>
            <a:off x="690867" y="629935"/>
            <a:ext cx="10756000" cy="5207200"/>
          </a:xfrm>
          <a:prstGeom prst="rect">
            <a:avLst/>
          </a:prstGeom>
          <a:noFill/>
          <a:ln cap="flat" cmpd="sng" w="25400">
            <a:solidFill>
              <a:srgbClr val="E2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LOGO_smartTrade.jpg" id="82" name="Google Shape;8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765" y="2644161"/>
            <a:ext cx="2597600" cy="63693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1481666" y="3429001"/>
            <a:ext cx="4240707" cy="636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b="1" sz="24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8"/>
          <p:cNvSpPr/>
          <p:nvPr/>
        </p:nvSpPr>
        <p:spPr>
          <a:xfrm>
            <a:off x="636906" y="6323877"/>
            <a:ext cx="4534733" cy="206025"/>
          </a:xfrm>
          <a:prstGeom prst="rect">
            <a:avLst/>
          </a:prstGeom>
          <a:noFill/>
          <a:ln>
            <a:noFill/>
          </a:ln>
        </p:spPr>
        <p:txBody>
          <a:bodyPr anchorCtr="0" anchor="b" bIns="41050" lIns="82100" spcFirstLastPara="1" rIns="82100" wrap="square" tIns="41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A5A5A5"/>
                </a:solidFill>
                <a:latin typeface="Oxygen"/>
                <a:ea typeface="Oxygen"/>
                <a:cs typeface="Oxygen"/>
                <a:sym typeface="Oxygen"/>
              </a:rPr>
              <a:t>© smartTrade and/or its affiliates. All rights reserved.   smartTrade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8"/>
          <p:cNvSpPr/>
          <p:nvPr/>
        </p:nvSpPr>
        <p:spPr>
          <a:xfrm>
            <a:off x="11354276" y="6323876"/>
            <a:ext cx="293241" cy="206025"/>
          </a:xfrm>
          <a:prstGeom prst="rect">
            <a:avLst/>
          </a:prstGeom>
          <a:noFill/>
          <a:ln>
            <a:noFill/>
          </a:ln>
        </p:spPr>
        <p:txBody>
          <a:bodyPr anchorCtr="0" anchor="b" bIns="41050" lIns="82100" spcFirstLastPara="1" rIns="82100" wrap="square" tIns="41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A5A5A5"/>
                </a:solidFill>
                <a:latin typeface="Oxygen"/>
                <a:ea typeface="Oxygen"/>
                <a:cs typeface="Oxygen"/>
                <a:sym typeface="Oxygen"/>
              </a:rPr>
              <a:t>‹#›</a:t>
            </a:fld>
            <a:endParaRPr b="0" i="0" sz="800" u="none" cap="none" strike="noStrike">
              <a:solidFill>
                <a:srgbClr val="A5A5A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6" name="Google Shape;86;p18"/>
          <p:cNvSpPr txBox="1"/>
          <p:nvPr>
            <p:ph idx="2" type="body"/>
          </p:nvPr>
        </p:nvSpPr>
        <p:spPr>
          <a:xfrm>
            <a:off x="1481666" y="4374319"/>
            <a:ext cx="4120563" cy="743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3" type="body"/>
          </p:nvPr>
        </p:nvSpPr>
        <p:spPr>
          <a:xfrm>
            <a:off x="1481666" y="5295326"/>
            <a:ext cx="4120563" cy="321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 Slide 6" showMasterSp="0">
  <p:cSld name="Main Title Slide 6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riding bicycles&#10;&#10;Description automatically generated with medium confidence" id="89" name="Google Shape;89;p19"/>
          <p:cNvPicPr preferRelativeResize="0"/>
          <p:nvPr/>
        </p:nvPicPr>
        <p:blipFill rotWithShape="1">
          <a:blip r:embed="rId2">
            <a:alphaModFix/>
          </a:blip>
          <a:srcRect b="0" l="0" r="42650" t="0"/>
          <a:stretch/>
        </p:blipFill>
        <p:spPr>
          <a:xfrm>
            <a:off x="4738227" y="-11676"/>
            <a:ext cx="7467516" cy="6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/>
          <p:nvPr/>
        </p:nvSpPr>
        <p:spPr>
          <a:xfrm>
            <a:off x="0" y="0"/>
            <a:ext cx="6155347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91" name="Google Shape;91;p19"/>
          <p:cNvSpPr/>
          <p:nvPr/>
        </p:nvSpPr>
        <p:spPr>
          <a:xfrm>
            <a:off x="690867" y="629935"/>
            <a:ext cx="10756000" cy="5207200"/>
          </a:xfrm>
          <a:prstGeom prst="rect">
            <a:avLst/>
          </a:prstGeom>
          <a:noFill/>
          <a:ln cap="flat" cmpd="sng" w="25400">
            <a:solidFill>
              <a:srgbClr val="E2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LOGO_smartTrade.jpg" id="92" name="Google Shape;9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765" y="2644161"/>
            <a:ext cx="2597600" cy="63693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1481666" y="3429001"/>
            <a:ext cx="4174339" cy="7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b="1" sz="24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9"/>
          <p:cNvSpPr/>
          <p:nvPr/>
        </p:nvSpPr>
        <p:spPr>
          <a:xfrm>
            <a:off x="636906" y="6323877"/>
            <a:ext cx="4534733" cy="206025"/>
          </a:xfrm>
          <a:prstGeom prst="rect">
            <a:avLst/>
          </a:prstGeom>
          <a:noFill/>
          <a:ln>
            <a:noFill/>
          </a:ln>
        </p:spPr>
        <p:txBody>
          <a:bodyPr anchorCtr="0" anchor="b" bIns="41050" lIns="82100" spcFirstLastPara="1" rIns="82100" wrap="square" tIns="41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A5A5A5"/>
                </a:solidFill>
                <a:latin typeface="Oxygen"/>
                <a:ea typeface="Oxygen"/>
                <a:cs typeface="Oxygen"/>
                <a:sym typeface="Oxygen"/>
              </a:rPr>
              <a:t>© smartTrade and/or its affiliates. All rights reserved.   smartTrade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11354276" y="6323876"/>
            <a:ext cx="293241" cy="206025"/>
          </a:xfrm>
          <a:prstGeom prst="rect">
            <a:avLst/>
          </a:prstGeom>
          <a:noFill/>
          <a:ln>
            <a:noFill/>
          </a:ln>
        </p:spPr>
        <p:txBody>
          <a:bodyPr anchorCtr="0" anchor="b" bIns="41050" lIns="82100" spcFirstLastPara="1" rIns="82100" wrap="square" tIns="41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A5A5A5"/>
                </a:solidFill>
                <a:latin typeface="Oxygen"/>
                <a:ea typeface="Oxygen"/>
                <a:cs typeface="Oxygen"/>
                <a:sym typeface="Oxygen"/>
              </a:rPr>
              <a:t>‹#›</a:t>
            </a:fld>
            <a:endParaRPr b="0" i="0" sz="800" u="none" cap="none" strike="noStrike">
              <a:solidFill>
                <a:srgbClr val="A5A5A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96" name="Google Shape;96;p19"/>
          <p:cNvSpPr txBox="1"/>
          <p:nvPr>
            <p:ph idx="2" type="body"/>
          </p:nvPr>
        </p:nvSpPr>
        <p:spPr>
          <a:xfrm>
            <a:off x="1481666" y="4374319"/>
            <a:ext cx="4120563" cy="743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3" type="body"/>
          </p:nvPr>
        </p:nvSpPr>
        <p:spPr>
          <a:xfrm>
            <a:off x="1481666" y="5295326"/>
            <a:ext cx="4120563" cy="321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 Slide 7" showMasterSp="0">
  <p:cSld name="Main Title Slide 7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2387" y="-6875"/>
            <a:ext cx="10084195" cy="6875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/>
          <p:nvPr/>
        </p:nvSpPr>
        <p:spPr>
          <a:xfrm>
            <a:off x="0" y="0"/>
            <a:ext cx="6155347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01" name="Google Shape;101;p20"/>
          <p:cNvSpPr/>
          <p:nvPr/>
        </p:nvSpPr>
        <p:spPr>
          <a:xfrm>
            <a:off x="690867" y="629935"/>
            <a:ext cx="10756000" cy="5207200"/>
          </a:xfrm>
          <a:prstGeom prst="rect">
            <a:avLst/>
          </a:prstGeom>
          <a:noFill/>
          <a:ln cap="flat" cmpd="sng" w="25400">
            <a:solidFill>
              <a:srgbClr val="E2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LOGO_smartTrade.jpg"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765" y="2644161"/>
            <a:ext cx="2597600" cy="63693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1481666" y="3429001"/>
            <a:ext cx="4248081" cy="715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b="1" sz="24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0"/>
          <p:cNvSpPr/>
          <p:nvPr/>
        </p:nvSpPr>
        <p:spPr>
          <a:xfrm>
            <a:off x="636906" y="6323877"/>
            <a:ext cx="4534733" cy="206025"/>
          </a:xfrm>
          <a:prstGeom prst="rect">
            <a:avLst/>
          </a:prstGeom>
          <a:noFill/>
          <a:ln>
            <a:noFill/>
          </a:ln>
        </p:spPr>
        <p:txBody>
          <a:bodyPr anchorCtr="0" anchor="b" bIns="41050" lIns="82100" spcFirstLastPara="1" rIns="82100" wrap="square" tIns="41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A5A5A5"/>
                </a:solidFill>
                <a:latin typeface="Oxygen"/>
                <a:ea typeface="Oxygen"/>
                <a:cs typeface="Oxygen"/>
                <a:sym typeface="Oxygen"/>
              </a:rPr>
              <a:t>© smartTrade and/or its affiliates. All rights reserved.   smartTrade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11354276" y="6323876"/>
            <a:ext cx="293241" cy="206025"/>
          </a:xfrm>
          <a:prstGeom prst="rect">
            <a:avLst/>
          </a:prstGeom>
          <a:noFill/>
          <a:ln>
            <a:noFill/>
          </a:ln>
        </p:spPr>
        <p:txBody>
          <a:bodyPr anchorCtr="0" anchor="b" bIns="41050" lIns="82100" spcFirstLastPara="1" rIns="82100" wrap="square" tIns="41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A5A5A5"/>
                </a:solidFill>
                <a:latin typeface="Oxygen"/>
                <a:ea typeface="Oxygen"/>
                <a:cs typeface="Oxygen"/>
                <a:sym typeface="Oxygen"/>
              </a:rPr>
              <a:t>‹#›</a:t>
            </a:fld>
            <a:endParaRPr b="0" i="0" sz="800" u="none" cap="none" strike="noStrike">
              <a:solidFill>
                <a:srgbClr val="A5A5A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06" name="Google Shape;106;p20"/>
          <p:cNvSpPr txBox="1"/>
          <p:nvPr>
            <p:ph idx="2" type="body"/>
          </p:nvPr>
        </p:nvSpPr>
        <p:spPr>
          <a:xfrm>
            <a:off x="1481666" y="4374319"/>
            <a:ext cx="4120563" cy="743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3" type="body"/>
          </p:nvPr>
        </p:nvSpPr>
        <p:spPr>
          <a:xfrm>
            <a:off x="1481666" y="5295326"/>
            <a:ext cx="4120563" cy="321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-Slide">
  <p:cSld name="Divider-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6201" y="-196947"/>
            <a:ext cx="12344401" cy="61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>
            <p:ph type="title"/>
          </p:nvPr>
        </p:nvSpPr>
        <p:spPr>
          <a:xfrm>
            <a:off x="660645" y="3429000"/>
            <a:ext cx="5288000" cy="1600400"/>
          </a:xfrm>
          <a:prstGeom prst="rect">
            <a:avLst/>
          </a:prstGeom>
          <a:solidFill>
            <a:srgbClr val="343639">
              <a:alpha val="32156"/>
            </a:srgbClr>
          </a:solidFill>
          <a:ln cap="flat" cmpd="sng" w="28575">
            <a:solidFill>
              <a:srgbClr val="E2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xygen"/>
              <a:buNone/>
              <a:defRPr b="1" sz="4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-Slide2">
  <p:cSld name="Divider-Slide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9303" y="-97019"/>
            <a:ext cx="12217399" cy="610376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type="title"/>
          </p:nvPr>
        </p:nvSpPr>
        <p:spPr>
          <a:xfrm>
            <a:off x="660645" y="3429000"/>
            <a:ext cx="5288000" cy="1600400"/>
          </a:xfrm>
          <a:prstGeom prst="rect">
            <a:avLst/>
          </a:prstGeom>
          <a:solidFill>
            <a:srgbClr val="343639">
              <a:alpha val="32156"/>
            </a:srgbClr>
          </a:solidFill>
          <a:ln cap="flat" cmpd="sng" w="28575">
            <a:solidFill>
              <a:srgbClr val="E2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xygen"/>
              <a:buNone/>
              <a:defRPr b="1" sz="4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-Slide3">
  <p:cSld name="Divider-Slide3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378" y="-75147"/>
            <a:ext cx="12211065" cy="60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/>
          <p:nvPr>
            <p:ph type="title"/>
          </p:nvPr>
        </p:nvSpPr>
        <p:spPr>
          <a:xfrm>
            <a:off x="660645" y="3429000"/>
            <a:ext cx="5288000" cy="1600400"/>
          </a:xfrm>
          <a:prstGeom prst="rect">
            <a:avLst/>
          </a:prstGeom>
          <a:solidFill>
            <a:srgbClr val="343639">
              <a:alpha val="32156"/>
            </a:srgbClr>
          </a:solidFill>
          <a:ln cap="flat" cmpd="sng" w="28575">
            <a:solidFill>
              <a:srgbClr val="E2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xygen"/>
              <a:buNone/>
              <a:defRPr b="1" sz="4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-Slide4">
  <p:cSld name="Divider-Slide4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4"/>
          <p:cNvPicPr preferRelativeResize="0"/>
          <p:nvPr/>
        </p:nvPicPr>
        <p:blipFill rotWithShape="1">
          <a:blip r:embed="rId2">
            <a:alphaModFix/>
          </a:blip>
          <a:srcRect b="0" l="0" r="0" t="-210"/>
          <a:stretch/>
        </p:blipFill>
        <p:spPr>
          <a:xfrm>
            <a:off x="-16020" y="-101446"/>
            <a:ext cx="12217399" cy="610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 txBox="1"/>
          <p:nvPr>
            <p:ph type="title"/>
          </p:nvPr>
        </p:nvSpPr>
        <p:spPr>
          <a:xfrm>
            <a:off x="660645" y="3429000"/>
            <a:ext cx="5288000" cy="1600400"/>
          </a:xfrm>
          <a:prstGeom prst="rect">
            <a:avLst/>
          </a:prstGeom>
          <a:solidFill>
            <a:srgbClr val="343639">
              <a:alpha val="32156"/>
            </a:srgbClr>
          </a:solidFill>
          <a:ln cap="flat" cmpd="sng" w="28575">
            <a:solidFill>
              <a:srgbClr val="E2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xygen"/>
              <a:buNone/>
              <a:defRPr b="1" sz="4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-Slide5">
  <p:cSld name="Divider-Slide5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648" y="-61480"/>
            <a:ext cx="12217399" cy="606213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5"/>
          <p:cNvSpPr txBox="1"/>
          <p:nvPr>
            <p:ph type="title"/>
          </p:nvPr>
        </p:nvSpPr>
        <p:spPr>
          <a:xfrm>
            <a:off x="660645" y="3429000"/>
            <a:ext cx="5288000" cy="1600400"/>
          </a:xfrm>
          <a:prstGeom prst="rect">
            <a:avLst/>
          </a:prstGeom>
          <a:solidFill>
            <a:srgbClr val="343639">
              <a:alpha val="32156"/>
            </a:srgbClr>
          </a:solidFill>
          <a:ln cap="flat" cmpd="sng" w="28575">
            <a:solidFill>
              <a:srgbClr val="E2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xygen"/>
              <a:buNone/>
              <a:defRPr b="1" sz="4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-Slide6">
  <p:cSld name="Divider-Slide6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6908" y="-91617"/>
            <a:ext cx="12231100" cy="609836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6"/>
          <p:cNvSpPr txBox="1"/>
          <p:nvPr>
            <p:ph type="title"/>
          </p:nvPr>
        </p:nvSpPr>
        <p:spPr>
          <a:xfrm>
            <a:off x="660645" y="3429000"/>
            <a:ext cx="5288000" cy="1600400"/>
          </a:xfrm>
          <a:prstGeom prst="rect">
            <a:avLst/>
          </a:prstGeom>
          <a:solidFill>
            <a:srgbClr val="343639">
              <a:alpha val="32156"/>
            </a:srgbClr>
          </a:solidFill>
          <a:ln cap="flat" cmpd="sng" w="28575">
            <a:solidFill>
              <a:srgbClr val="E2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xygen"/>
              <a:buNone/>
              <a:defRPr b="1" sz="4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-Slide7">
  <p:cSld name="Divider-Slide7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 rotWithShape="1">
          <a:blip r:embed="rId2">
            <a:alphaModFix/>
          </a:blip>
          <a:srcRect b="0" l="0" r="0" t="-210"/>
          <a:stretch/>
        </p:blipFill>
        <p:spPr>
          <a:xfrm>
            <a:off x="1" y="-101448"/>
            <a:ext cx="12217399" cy="6102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7"/>
          <p:cNvSpPr txBox="1"/>
          <p:nvPr>
            <p:ph type="title"/>
          </p:nvPr>
        </p:nvSpPr>
        <p:spPr>
          <a:xfrm>
            <a:off x="660645" y="3429000"/>
            <a:ext cx="5288000" cy="1600400"/>
          </a:xfrm>
          <a:prstGeom prst="rect">
            <a:avLst/>
          </a:prstGeom>
          <a:solidFill>
            <a:srgbClr val="343639">
              <a:alpha val="32156"/>
            </a:srgbClr>
          </a:solidFill>
          <a:ln cap="flat" cmpd="sng" w="28575">
            <a:solidFill>
              <a:srgbClr val="E2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xygen"/>
              <a:buNone/>
              <a:defRPr b="1" sz="4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Blue">
  <p:cSld name="Simple Blue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/>
          <p:nvPr/>
        </p:nvSpPr>
        <p:spPr>
          <a:xfrm>
            <a:off x="-9333" y="-12357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0"/>
          <p:cNvSpPr txBox="1"/>
          <p:nvPr>
            <p:ph type="title"/>
          </p:nvPr>
        </p:nvSpPr>
        <p:spPr>
          <a:xfrm>
            <a:off x="616401" y="48115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-Slide8">
  <p:cSld name="Divider-Slide8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9100" y="-83925"/>
            <a:ext cx="12231100" cy="610520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8"/>
          <p:cNvSpPr txBox="1"/>
          <p:nvPr>
            <p:ph type="title"/>
          </p:nvPr>
        </p:nvSpPr>
        <p:spPr>
          <a:xfrm>
            <a:off x="660645" y="3429000"/>
            <a:ext cx="5288000" cy="1600400"/>
          </a:xfrm>
          <a:prstGeom prst="rect">
            <a:avLst/>
          </a:prstGeom>
          <a:solidFill>
            <a:srgbClr val="959697">
              <a:alpha val="30588"/>
            </a:srgbClr>
          </a:solidFill>
          <a:ln cap="flat" cmpd="sng" w="28575">
            <a:solidFill>
              <a:srgbClr val="E2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xygen"/>
              <a:buNone/>
              <a:defRPr b="1" sz="4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-Slide1">
  <p:cSld name="Agenda-Slide1"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623888" y="175846"/>
            <a:ext cx="9692420" cy="6682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4" name="Google Shape;134;p29"/>
          <p:cNvPicPr preferRelativeResize="0"/>
          <p:nvPr/>
        </p:nvPicPr>
        <p:blipFill rotWithShape="1">
          <a:blip r:embed="rId2">
            <a:alphaModFix/>
          </a:blip>
          <a:srcRect b="0" l="44277" r="11220" t="-210"/>
          <a:stretch/>
        </p:blipFill>
        <p:spPr>
          <a:xfrm>
            <a:off x="6073573" y="-19514"/>
            <a:ext cx="6127954" cy="687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9"/>
          <p:cNvSpPr txBox="1"/>
          <p:nvPr>
            <p:ph idx="1" type="body"/>
          </p:nvPr>
        </p:nvSpPr>
        <p:spPr>
          <a:xfrm>
            <a:off x="623888" y="928319"/>
            <a:ext cx="5192522" cy="337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1" sz="20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9"/>
          <p:cNvSpPr txBox="1"/>
          <p:nvPr>
            <p:ph idx="2" type="body"/>
          </p:nvPr>
        </p:nvSpPr>
        <p:spPr>
          <a:xfrm>
            <a:off x="623889" y="1647825"/>
            <a:ext cx="4677508" cy="4603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Arial"/>
              <a:buAutoNum type="arabicPeriod"/>
              <a:defRPr b="1"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Noto Sans Symbols"/>
              <a:buChar char="▪"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/>
            </a:lvl3pPr>
            <a:lvl4pPr indent="-3619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-Slide2">
  <p:cSld name="Agenda-Slide2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title"/>
          </p:nvPr>
        </p:nvSpPr>
        <p:spPr>
          <a:xfrm>
            <a:off x="623888" y="175846"/>
            <a:ext cx="9692420" cy="6682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0"/>
          <p:cNvSpPr txBox="1"/>
          <p:nvPr>
            <p:ph idx="1" type="body"/>
          </p:nvPr>
        </p:nvSpPr>
        <p:spPr>
          <a:xfrm>
            <a:off x="623888" y="928319"/>
            <a:ext cx="5192522" cy="337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1" sz="20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30"/>
          <p:cNvSpPr txBox="1"/>
          <p:nvPr>
            <p:ph idx="2" type="body"/>
          </p:nvPr>
        </p:nvSpPr>
        <p:spPr>
          <a:xfrm>
            <a:off x="623889" y="1647825"/>
            <a:ext cx="4677508" cy="4603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Arial"/>
              <a:buAutoNum type="arabicPeriod"/>
              <a:defRPr b="1"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Noto Sans Symbols"/>
              <a:buChar char="▪"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/>
            </a:lvl3pPr>
            <a:lvl4pPr indent="-3619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41" name="Google Shape;141;p30"/>
          <p:cNvPicPr preferRelativeResize="0"/>
          <p:nvPr/>
        </p:nvPicPr>
        <p:blipFill rotWithShape="1">
          <a:blip r:embed="rId2">
            <a:alphaModFix/>
          </a:blip>
          <a:srcRect b="0" l="26720" r="23315" t="0"/>
          <a:stretch/>
        </p:blipFill>
        <p:spPr>
          <a:xfrm>
            <a:off x="6071656" y="-14249"/>
            <a:ext cx="6127954" cy="688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-Slide3">
  <p:cSld name="Agenda-Slide3"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623888" y="175846"/>
            <a:ext cx="9692420" cy="6682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1"/>
          <p:cNvSpPr txBox="1"/>
          <p:nvPr>
            <p:ph idx="1" type="body"/>
          </p:nvPr>
        </p:nvSpPr>
        <p:spPr>
          <a:xfrm>
            <a:off x="623888" y="928319"/>
            <a:ext cx="5192522" cy="337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1" sz="20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31"/>
          <p:cNvSpPr txBox="1"/>
          <p:nvPr>
            <p:ph idx="2" type="body"/>
          </p:nvPr>
        </p:nvSpPr>
        <p:spPr>
          <a:xfrm>
            <a:off x="623889" y="1647825"/>
            <a:ext cx="4677508" cy="4603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Arial"/>
              <a:buAutoNum type="arabicPeriod"/>
              <a:defRPr b="1"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Noto Sans Symbols"/>
              <a:buChar char="▪"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/>
            </a:lvl3pPr>
            <a:lvl4pPr indent="-3619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person skiing down a mountain&#10;&#10;Description automatically generated with low confidence" id="146" name="Google Shape;146;p31"/>
          <p:cNvPicPr preferRelativeResize="0"/>
          <p:nvPr/>
        </p:nvPicPr>
        <p:blipFill rotWithShape="1">
          <a:blip r:embed="rId2">
            <a:alphaModFix/>
          </a:blip>
          <a:srcRect b="0" l="10781" r="39089" t="0"/>
          <a:stretch/>
        </p:blipFill>
        <p:spPr>
          <a:xfrm>
            <a:off x="6071420" y="-14748"/>
            <a:ext cx="6127954" cy="68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-Slide4">
  <p:cSld name="Agenda-Slide4"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>
            <p:ph type="title"/>
          </p:nvPr>
        </p:nvSpPr>
        <p:spPr>
          <a:xfrm>
            <a:off x="623888" y="175846"/>
            <a:ext cx="9692420" cy="6682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2"/>
          <p:cNvSpPr txBox="1"/>
          <p:nvPr>
            <p:ph idx="1" type="body"/>
          </p:nvPr>
        </p:nvSpPr>
        <p:spPr>
          <a:xfrm>
            <a:off x="623888" y="928319"/>
            <a:ext cx="5192522" cy="337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1" sz="20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2"/>
          <p:cNvSpPr txBox="1"/>
          <p:nvPr>
            <p:ph idx="2" type="body"/>
          </p:nvPr>
        </p:nvSpPr>
        <p:spPr>
          <a:xfrm>
            <a:off x="623889" y="1647825"/>
            <a:ext cx="4677508" cy="4603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Arial"/>
              <a:buAutoNum type="arabicPeriod"/>
              <a:defRPr b="1"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Noto Sans Symbols"/>
              <a:buChar char="▪"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/>
            </a:lvl3pPr>
            <a:lvl4pPr indent="-3619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person doing a trick on a skateboard at a skatepark&#10;&#10;Description automatically generated" id="151" name="Google Shape;151;p32"/>
          <p:cNvPicPr preferRelativeResize="0"/>
          <p:nvPr/>
        </p:nvPicPr>
        <p:blipFill rotWithShape="1">
          <a:blip r:embed="rId2">
            <a:alphaModFix/>
          </a:blip>
          <a:srcRect b="0" l="3579" r="49552" t="0"/>
          <a:stretch/>
        </p:blipFill>
        <p:spPr>
          <a:xfrm>
            <a:off x="6071420" y="-6874"/>
            <a:ext cx="6142569" cy="68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coal+text">
  <p:cSld name="Charcoal+text"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/>
          <p:nvPr/>
        </p:nvSpPr>
        <p:spPr>
          <a:xfrm>
            <a:off x="-23084" y="-7413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3"/>
          <p:cNvSpPr txBox="1"/>
          <p:nvPr>
            <p:ph type="title"/>
          </p:nvPr>
        </p:nvSpPr>
        <p:spPr>
          <a:xfrm>
            <a:off x="616401" y="46184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3"/>
          <p:cNvSpPr txBox="1"/>
          <p:nvPr>
            <p:ph idx="1" type="body"/>
          </p:nvPr>
        </p:nvSpPr>
        <p:spPr>
          <a:xfrm>
            <a:off x="623887" y="1476375"/>
            <a:ext cx="11119831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+Text">
  <p:cSld name="Blue+Text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4"/>
          <p:cNvSpPr/>
          <p:nvPr/>
        </p:nvSpPr>
        <p:spPr>
          <a:xfrm>
            <a:off x="-9333" y="-12357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4"/>
          <p:cNvSpPr txBox="1"/>
          <p:nvPr>
            <p:ph type="title"/>
          </p:nvPr>
        </p:nvSpPr>
        <p:spPr>
          <a:xfrm>
            <a:off x="616401" y="48115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4"/>
          <p:cNvSpPr txBox="1"/>
          <p:nvPr>
            <p:ph idx="1" type="body"/>
          </p:nvPr>
        </p:nvSpPr>
        <p:spPr>
          <a:xfrm>
            <a:off x="623887" y="1476375"/>
            <a:ext cx="11119831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ongPink+Text">
  <p:cSld name="StrongPink+Text">
    <p:bg>
      <p:bgPr>
        <a:solidFill>
          <a:schemeClr val="dk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5"/>
          <p:cNvSpPr/>
          <p:nvPr/>
        </p:nvSpPr>
        <p:spPr>
          <a:xfrm>
            <a:off x="-9333" y="-12357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5"/>
          <p:cNvSpPr txBox="1"/>
          <p:nvPr>
            <p:ph type="title"/>
          </p:nvPr>
        </p:nvSpPr>
        <p:spPr>
          <a:xfrm>
            <a:off x="616401" y="48115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5"/>
          <p:cNvSpPr txBox="1"/>
          <p:nvPr>
            <p:ph idx="1" type="body"/>
          </p:nvPr>
        </p:nvSpPr>
        <p:spPr>
          <a:xfrm>
            <a:off x="623887" y="1476375"/>
            <a:ext cx="11119831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coal+2Col.">
  <p:cSld name="Charcoal+2Col."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6"/>
          <p:cNvSpPr txBox="1"/>
          <p:nvPr>
            <p:ph idx="1" type="body"/>
          </p:nvPr>
        </p:nvSpPr>
        <p:spPr>
          <a:xfrm>
            <a:off x="623889" y="1647825"/>
            <a:ext cx="4677508" cy="4603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36"/>
          <p:cNvSpPr txBox="1"/>
          <p:nvPr>
            <p:ph idx="2" type="body"/>
          </p:nvPr>
        </p:nvSpPr>
        <p:spPr>
          <a:xfrm>
            <a:off x="5638800" y="1647825"/>
            <a:ext cx="4677508" cy="4603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36"/>
          <p:cNvSpPr/>
          <p:nvPr/>
        </p:nvSpPr>
        <p:spPr>
          <a:xfrm>
            <a:off x="-9333" y="-7144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6"/>
          <p:cNvSpPr txBox="1"/>
          <p:nvPr>
            <p:ph type="title"/>
          </p:nvPr>
        </p:nvSpPr>
        <p:spPr>
          <a:xfrm>
            <a:off x="616401" y="60472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ongPink+2Cols">
  <p:cSld name="StrongPink+2Cols"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/>
          <p:nvPr>
            <p:ph idx="1" type="body"/>
          </p:nvPr>
        </p:nvSpPr>
        <p:spPr>
          <a:xfrm>
            <a:off x="623889" y="1647825"/>
            <a:ext cx="4677508" cy="4603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37"/>
          <p:cNvSpPr txBox="1"/>
          <p:nvPr>
            <p:ph idx="2" type="body"/>
          </p:nvPr>
        </p:nvSpPr>
        <p:spPr>
          <a:xfrm>
            <a:off x="5638800" y="1647825"/>
            <a:ext cx="4677508" cy="4603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37"/>
          <p:cNvSpPr/>
          <p:nvPr/>
        </p:nvSpPr>
        <p:spPr>
          <a:xfrm>
            <a:off x="-9333" y="-7144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7"/>
          <p:cNvSpPr txBox="1"/>
          <p:nvPr>
            <p:ph type="title"/>
          </p:nvPr>
        </p:nvSpPr>
        <p:spPr>
          <a:xfrm>
            <a:off x="616401" y="60472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+Text">
  <p:cSld name="1_Blue+Text">
    <p:bg>
      <p:bgPr>
        <a:solidFill>
          <a:schemeClr val="dk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/>
          <p:nvPr/>
        </p:nvSpPr>
        <p:spPr>
          <a:xfrm>
            <a:off x="-9333" y="-12357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1"/>
          <p:cNvSpPr txBox="1"/>
          <p:nvPr>
            <p:ph type="title"/>
          </p:nvPr>
        </p:nvSpPr>
        <p:spPr>
          <a:xfrm>
            <a:off x="616402" y="48115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623887" y="1476375"/>
            <a:ext cx="11119831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1pPr>
            <a:lvl2pPr indent="-35560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0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▪"/>
              <a:defRPr/>
            </a:lvl3pPr>
            <a:lvl4pPr indent="-355600" lvl="3" marL="18288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SzPts val="20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+2Cols">
  <p:cSld name="Blue+2Cols"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>
            <p:ph idx="1" type="body"/>
          </p:nvPr>
        </p:nvSpPr>
        <p:spPr>
          <a:xfrm>
            <a:off x="623889" y="1647825"/>
            <a:ext cx="4677508" cy="4603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38"/>
          <p:cNvSpPr txBox="1"/>
          <p:nvPr>
            <p:ph idx="2" type="body"/>
          </p:nvPr>
        </p:nvSpPr>
        <p:spPr>
          <a:xfrm>
            <a:off x="5638800" y="1647825"/>
            <a:ext cx="4677508" cy="4603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38"/>
          <p:cNvSpPr/>
          <p:nvPr/>
        </p:nvSpPr>
        <p:spPr>
          <a:xfrm>
            <a:off x="-17024" y="-7144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8"/>
          <p:cNvSpPr txBox="1"/>
          <p:nvPr>
            <p:ph type="title"/>
          </p:nvPr>
        </p:nvSpPr>
        <p:spPr>
          <a:xfrm>
            <a:off x="616401" y="60472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Charcoal">
  <p:cSld name="Simple Charcoal"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/>
          <p:nvPr/>
        </p:nvSpPr>
        <p:spPr>
          <a:xfrm>
            <a:off x="-9333" y="-12357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9"/>
          <p:cNvSpPr txBox="1"/>
          <p:nvPr>
            <p:ph type="title"/>
          </p:nvPr>
        </p:nvSpPr>
        <p:spPr>
          <a:xfrm>
            <a:off x="616401" y="48115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trong_Pink">
  <p:cSld name="Simple Strong_Pink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/>
          <p:nvPr/>
        </p:nvSpPr>
        <p:spPr>
          <a:xfrm>
            <a:off x="-9333" y="-12357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0"/>
          <p:cNvSpPr txBox="1"/>
          <p:nvPr>
            <p:ph type="title"/>
          </p:nvPr>
        </p:nvSpPr>
        <p:spPr>
          <a:xfrm>
            <a:off x="616401" y="48115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blank">
  <p:cSld name="Basic 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1"/>
          <p:cNvSpPr txBox="1"/>
          <p:nvPr>
            <p:ph type="title"/>
          </p:nvPr>
        </p:nvSpPr>
        <p:spPr>
          <a:xfrm>
            <a:off x="623888" y="175846"/>
            <a:ext cx="9692420" cy="6682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3600"/>
              <a:buFont typeface="Oxygen"/>
              <a:buNone/>
              <a:defRPr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1"/>
          <p:cNvSpPr txBox="1"/>
          <p:nvPr>
            <p:ph idx="1" type="body"/>
          </p:nvPr>
        </p:nvSpPr>
        <p:spPr>
          <a:xfrm>
            <a:off x="623888" y="928319"/>
            <a:ext cx="9692420" cy="337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1" sz="20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+Text">
  <p:cSld name="Basic+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2"/>
          <p:cNvSpPr txBox="1"/>
          <p:nvPr>
            <p:ph type="title"/>
          </p:nvPr>
        </p:nvSpPr>
        <p:spPr>
          <a:xfrm>
            <a:off x="623888" y="175846"/>
            <a:ext cx="9692420" cy="6682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3600"/>
              <a:buFont typeface="Oxygen"/>
              <a:buNone/>
              <a:defRPr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2"/>
          <p:cNvSpPr txBox="1"/>
          <p:nvPr>
            <p:ph idx="1" type="body"/>
          </p:nvPr>
        </p:nvSpPr>
        <p:spPr>
          <a:xfrm>
            <a:off x="623888" y="928319"/>
            <a:ext cx="9692420" cy="363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1" sz="20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42"/>
          <p:cNvSpPr txBox="1"/>
          <p:nvPr>
            <p:ph idx="2" type="body"/>
          </p:nvPr>
        </p:nvSpPr>
        <p:spPr>
          <a:xfrm>
            <a:off x="623887" y="1647825"/>
            <a:ext cx="9692421" cy="455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+2Cols">
  <p:cSld name="Basic+2Cols">
    <p:bg>
      <p:bgPr>
        <a:solidFill>
          <a:schemeClr val="dk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3"/>
          <p:cNvSpPr txBox="1"/>
          <p:nvPr>
            <p:ph type="title"/>
          </p:nvPr>
        </p:nvSpPr>
        <p:spPr>
          <a:xfrm>
            <a:off x="623888" y="175846"/>
            <a:ext cx="9692420" cy="6682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3600"/>
              <a:buFont typeface="Oxygen"/>
              <a:buNone/>
              <a:defRPr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3"/>
          <p:cNvSpPr txBox="1"/>
          <p:nvPr>
            <p:ph idx="1" type="body"/>
          </p:nvPr>
        </p:nvSpPr>
        <p:spPr>
          <a:xfrm>
            <a:off x="623889" y="1647825"/>
            <a:ext cx="4677508" cy="4603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43"/>
          <p:cNvSpPr txBox="1"/>
          <p:nvPr>
            <p:ph idx="2" type="body"/>
          </p:nvPr>
        </p:nvSpPr>
        <p:spPr>
          <a:xfrm>
            <a:off x="5638800" y="1647825"/>
            <a:ext cx="4677508" cy="4603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43"/>
          <p:cNvSpPr txBox="1"/>
          <p:nvPr>
            <p:ph idx="3" type="body"/>
          </p:nvPr>
        </p:nvSpPr>
        <p:spPr>
          <a:xfrm>
            <a:off x="623888" y="928319"/>
            <a:ext cx="9692420" cy="363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1" sz="20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Sheet Blue">
  <p:cSld name="FactSheet Blue"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4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0"/>
            <a:ext cx="4079748" cy="63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4"/>
          <p:cNvSpPr/>
          <p:nvPr/>
        </p:nvSpPr>
        <p:spPr>
          <a:xfrm>
            <a:off x="-9333" y="-12357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4"/>
          <p:cNvSpPr txBox="1"/>
          <p:nvPr>
            <p:ph type="title"/>
          </p:nvPr>
        </p:nvSpPr>
        <p:spPr>
          <a:xfrm>
            <a:off x="616401" y="48115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Sheet StrongPink">
  <p:cSld name="FactSheet StrongPink">
    <p:bg>
      <p:bgPr>
        <a:solidFill>
          <a:schemeClr val="dk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5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0" y="0"/>
            <a:ext cx="4079748" cy="63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5"/>
          <p:cNvSpPr/>
          <p:nvPr/>
        </p:nvSpPr>
        <p:spPr>
          <a:xfrm>
            <a:off x="-9333" y="-12357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5"/>
          <p:cNvSpPr txBox="1"/>
          <p:nvPr>
            <p:ph type="title"/>
          </p:nvPr>
        </p:nvSpPr>
        <p:spPr>
          <a:xfrm>
            <a:off x="616401" y="48115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bg>
      <p:bgPr>
        <a:solidFill>
          <a:schemeClr val="dk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uter Charcoal">
  <p:cSld name="Computer Charcoal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/>
          <p:nvPr>
            <p:ph idx="2" type="pic"/>
          </p:nvPr>
        </p:nvSpPr>
        <p:spPr>
          <a:xfrm>
            <a:off x="2546065" y="1500174"/>
            <a:ext cx="6707938" cy="4185605"/>
          </a:xfrm>
          <a:prstGeom prst="rect">
            <a:avLst/>
          </a:prstGeom>
          <a:solidFill>
            <a:srgbClr val="D4D5D8"/>
          </a:solidFill>
          <a:ln>
            <a:noFill/>
          </a:ln>
        </p:spPr>
      </p:sp>
      <p:pic>
        <p:nvPicPr>
          <p:cNvPr descr="A screen shot of a computer&#10;&#10;Description automatically generated" id="208" name="Google Shape;20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75657" y="736356"/>
            <a:ext cx="9542761" cy="602352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7"/>
          <p:cNvSpPr/>
          <p:nvPr/>
        </p:nvSpPr>
        <p:spPr>
          <a:xfrm>
            <a:off x="-17024" y="-6875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7"/>
          <p:cNvSpPr txBox="1"/>
          <p:nvPr>
            <p:ph type="title"/>
          </p:nvPr>
        </p:nvSpPr>
        <p:spPr>
          <a:xfrm>
            <a:off x="616401" y="48115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 Slide 3" showMasterSp="0">
  <p:cSld name="Main Title Slide 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doing a trick on a skateboard at a skatepark&#10;&#10;Description automatically generated" id="33" name="Google Shape;33;p12"/>
          <p:cNvPicPr preferRelativeResize="0"/>
          <p:nvPr/>
        </p:nvPicPr>
        <p:blipFill rotWithShape="1">
          <a:blip r:embed="rId2">
            <a:alphaModFix/>
          </a:blip>
          <a:srcRect b="0" l="-1" r="49552" t="0"/>
          <a:stretch/>
        </p:blipFill>
        <p:spPr>
          <a:xfrm>
            <a:off x="5602230" y="-6876"/>
            <a:ext cx="6611759" cy="6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2"/>
          <p:cNvSpPr/>
          <p:nvPr/>
        </p:nvSpPr>
        <p:spPr>
          <a:xfrm>
            <a:off x="0" y="0"/>
            <a:ext cx="6155347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5" name="Google Shape;35;p12"/>
          <p:cNvSpPr/>
          <p:nvPr/>
        </p:nvSpPr>
        <p:spPr>
          <a:xfrm>
            <a:off x="690867" y="629935"/>
            <a:ext cx="10756000" cy="5207200"/>
          </a:xfrm>
          <a:prstGeom prst="rect">
            <a:avLst/>
          </a:prstGeom>
          <a:noFill/>
          <a:ln cap="flat" cmpd="sng" w="25400">
            <a:solidFill>
              <a:srgbClr val="E2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LOGO_smartTrade.jpg" id="36" name="Google Shape;3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765" y="2644161"/>
            <a:ext cx="2597600" cy="63693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2"/>
          <p:cNvSpPr txBox="1"/>
          <p:nvPr>
            <p:ph idx="1" type="body"/>
          </p:nvPr>
        </p:nvSpPr>
        <p:spPr>
          <a:xfrm>
            <a:off x="1481666" y="3429001"/>
            <a:ext cx="4120563" cy="636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b="1" sz="24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2"/>
          <p:cNvSpPr/>
          <p:nvPr/>
        </p:nvSpPr>
        <p:spPr>
          <a:xfrm>
            <a:off x="636906" y="6323877"/>
            <a:ext cx="4534733" cy="206025"/>
          </a:xfrm>
          <a:prstGeom prst="rect">
            <a:avLst/>
          </a:prstGeom>
          <a:noFill/>
          <a:ln>
            <a:noFill/>
          </a:ln>
        </p:spPr>
        <p:txBody>
          <a:bodyPr anchorCtr="0" anchor="b" bIns="41050" lIns="82100" spcFirstLastPara="1" rIns="82100" wrap="square" tIns="41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A5A5A5"/>
                </a:solidFill>
                <a:latin typeface="Oxygen"/>
                <a:ea typeface="Oxygen"/>
                <a:cs typeface="Oxygen"/>
                <a:sym typeface="Oxygen"/>
              </a:rPr>
              <a:t>© smartTrade and/or its affiliates. All rights reserved.   smartTrade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2"/>
          <p:cNvSpPr/>
          <p:nvPr/>
        </p:nvSpPr>
        <p:spPr>
          <a:xfrm>
            <a:off x="11354276" y="6323876"/>
            <a:ext cx="293241" cy="206025"/>
          </a:xfrm>
          <a:prstGeom prst="rect">
            <a:avLst/>
          </a:prstGeom>
          <a:noFill/>
          <a:ln>
            <a:noFill/>
          </a:ln>
        </p:spPr>
        <p:txBody>
          <a:bodyPr anchorCtr="0" anchor="b" bIns="41050" lIns="82100" spcFirstLastPara="1" rIns="82100" wrap="square" tIns="41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A5A5A5"/>
                </a:solidFill>
                <a:latin typeface="Oxygen"/>
                <a:ea typeface="Oxygen"/>
                <a:cs typeface="Oxygen"/>
                <a:sym typeface="Oxygen"/>
              </a:rPr>
              <a:t>‹#›</a:t>
            </a:fld>
            <a:endParaRPr b="0" i="0" sz="800" u="none" cap="none" strike="noStrike">
              <a:solidFill>
                <a:srgbClr val="A5A5A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0" name="Google Shape;40;p12"/>
          <p:cNvSpPr txBox="1"/>
          <p:nvPr>
            <p:ph idx="2" type="body"/>
          </p:nvPr>
        </p:nvSpPr>
        <p:spPr>
          <a:xfrm>
            <a:off x="1481666" y="4374319"/>
            <a:ext cx="4120563" cy="743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3" type="body"/>
          </p:nvPr>
        </p:nvSpPr>
        <p:spPr>
          <a:xfrm>
            <a:off x="1481666" y="5295326"/>
            <a:ext cx="4120563" cy="321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uter Blue">
  <p:cSld name="Computer Blue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/>
          <p:nvPr>
            <p:ph idx="2" type="pic"/>
          </p:nvPr>
        </p:nvSpPr>
        <p:spPr>
          <a:xfrm>
            <a:off x="2546065" y="1500174"/>
            <a:ext cx="6707938" cy="4185605"/>
          </a:xfrm>
          <a:prstGeom prst="rect">
            <a:avLst/>
          </a:prstGeom>
          <a:solidFill>
            <a:srgbClr val="D4D5D8"/>
          </a:solidFill>
          <a:ln>
            <a:noFill/>
          </a:ln>
        </p:spPr>
      </p:sp>
      <p:pic>
        <p:nvPicPr>
          <p:cNvPr descr="A screen shot of a computer&#10;&#10;Description automatically generated" id="213" name="Google Shape;213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75657" y="736356"/>
            <a:ext cx="9542761" cy="602352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8"/>
          <p:cNvSpPr/>
          <p:nvPr/>
        </p:nvSpPr>
        <p:spPr>
          <a:xfrm>
            <a:off x="-9333" y="-12357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8"/>
          <p:cNvSpPr txBox="1"/>
          <p:nvPr>
            <p:ph type="title"/>
          </p:nvPr>
        </p:nvSpPr>
        <p:spPr>
          <a:xfrm>
            <a:off x="616401" y="48115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uter_StrongPink">
  <p:cSld name="Computer_StrongPink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9"/>
          <p:cNvSpPr/>
          <p:nvPr>
            <p:ph idx="2" type="pic"/>
          </p:nvPr>
        </p:nvSpPr>
        <p:spPr>
          <a:xfrm>
            <a:off x="2546065" y="1500174"/>
            <a:ext cx="6707938" cy="4185605"/>
          </a:xfrm>
          <a:prstGeom prst="rect">
            <a:avLst/>
          </a:prstGeom>
          <a:solidFill>
            <a:srgbClr val="D4D5D8"/>
          </a:solidFill>
          <a:ln>
            <a:noFill/>
          </a:ln>
        </p:spPr>
      </p:sp>
      <p:pic>
        <p:nvPicPr>
          <p:cNvPr descr="A screen shot of a computer&#10;&#10;Description automatically generated" id="218" name="Google Shape;21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75657" y="736356"/>
            <a:ext cx="9542761" cy="602352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9"/>
          <p:cNvSpPr/>
          <p:nvPr/>
        </p:nvSpPr>
        <p:spPr>
          <a:xfrm>
            <a:off x="-17024" y="-13750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9"/>
          <p:cNvSpPr txBox="1"/>
          <p:nvPr>
            <p:ph type="title"/>
          </p:nvPr>
        </p:nvSpPr>
        <p:spPr>
          <a:xfrm>
            <a:off x="616401" y="48115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 horizontal Charcoal">
  <p:cSld name="Tablet horizontal Charcoal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0"/>
          <p:cNvSpPr txBox="1"/>
          <p:nvPr>
            <p:ph idx="1" type="body"/>
          </p:nvPr>
        </p:nvSpPr>
        <p:spPr>
          <a:xfrm>
            <a:off x="623888" y="1495167"/>
            <a:ext cx="4415626" cy="4811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50"/>
          <p:cNvSpPr/>
          <p:nvPr>
            <p:ph idx="2" type="pic"/>
          </p:nvPr>
        </p:nvSpPr>
        <p:spPr>
          <a:xfrm>
            <a:off x="5950559" y="1869537"/>
            <a:ext cx="5187246" cy="3905621"/>
          </a:xfrm>
          <a:prstGeom prst="rect">
            <a:avLst/>
          </a:prstGeom>
          <a:solidFill>
            <a:srgbClr val="D4D5D8"/>
          </a:solidFill>
          <a:ln>
            <a:noFill/>
          </a:ln>
        </p:spPr>
      </p:sp>
      <p:sp>
        <p:nvSpPr>
          <p:cNvPr id="224" name="Google Shape;224;p50"/>
          <p:cNvSpPr/>
          <p:nvPr/>
        </p:nvSpPr>
        <p:spPr>
          <a:xfrm>
            <a:off x="-17024" y="-13750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0"/>
          <p:cNvSpPr txBox="1"/>
          <p:nvPr>
            <p:ph type="title"/>
          </p:nvPr>
        </p:nvSpPr>
        <p:spPr>
          <a:xfrm>
            <a:off x="616401" y="48115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picture containing text, monitor, kitchen appliance, screenshot&#10;&#10;Description automatically generated" id="226" name="Google Shape;22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00505" y="1357986"/>
            <a:ext cx="6443213" cy="4943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 horizontal Blue">
  <p:cSld name="Tablet horizontal Blu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1"/>
          <p:cNvSpPr txBox="1"/>
          <p:nvPr>
            <p:ph idx="1" type="body"/>
          </p:nvPr>
        </p:nvSpPr>
        <p:spPr>
          <a:xfrm>
            <a:off x="623888" y="1495167"/>
            <a:ext cx="4415626" cy="4811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51"/>
          <p:cNvSpPr/>
          <p:nvPr>
            <p:ph idx="2" type="pic"/>
          </p:nvPr>
        </p:nvSpPr>
        <p:spPr>
          <a:xfrm>
            <a:off x="5950559" y="1869537"/>
            <a:ext cx="5187246" cy="3905621"/>
          </a:xfrm>
          <a:prstGeom prst="rect">
            <a:avLst/>
          </a:prstGeom>
          <a:solidFill>
            <a:srgbClr val="D4D5D8"/>
          </a:solidFill>
          <a:ln>
            <a:noFill/>
          </a:ln>
        </p:spPr>
      </p:sp>
      <p:sp>
        <p:nvSpPr>
          <p:cNvPr id="230" name="Google Shape;230;p51"/>
          <p:cNvSpPr/>
          <p:nvPr/>
        </p:nvSpPr>
        <p:spPr>
          <a:xfrm>
            <a:off x="-17024" y="-12358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1"/>
          <p:cNvSpPr txBox="1"/>
          <p:nvPr>
            <p:ph type="title"/>
          </p:nvPr>
        </p:nvSpPr>
        <p:spPr>
          <a:xfrm>
            <a:off x="616401" y="48115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picture containing text, monitor, kitchen appliance, screenshot&#10;&#10;Description automatically generated" id="232" name="Google Shape;23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00505" y="1357986"/>
            <a:ext cx="6443213" cy="4943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 horizontal StrongPink">
  <p:cSld name="Tablet horizontal StrongPink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2"/>
          <p:cNvSpPr txBox="1"/>
          <p:nvPr>
            <p:ph idx="1" type="body"/>
          </p:nvPr>
        </p:nvSpPr>
        <p:spPr>
          <a:xfrm>
            <a:off x="623888" y="1495167"/>
            <a:ext cx="4415626" cy="4811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52"/>
          <p:cNvSpPr/>
          <p:nvPr>
            <p:ph idx="2" type="pic"/>
          </p:nvPr>
        </p:nvSpPr>
        <p:spPr>
          <a:xfrm>
            <a:off x="5950559" y="1869537"/>
            <a:ext cx="5187246" cy="3905621"/>
          </a:xfrm>
          <a:prstGeom prst="rect">
            <a:avLst/>
          </a:prstGeom>
          <a:solidFill>
            <a:srgbClr val="D4D5D8"/>
          </a:solidFill>
          <a:ln>
            <a:noFill/>
          </a:ln>
        </p:spPr>
      </p:sp>
      <p:sp>
        <p:nvSpPr>
          <p:cNvPr id="236" name="Google Shape;236;p52"/>
          <p:cNvSpPr/>
          <p:nvPr/>
        </p:nvSpPr>
        <p:spPr>
          <a:xfrm>
            <a:off x="-17024" y="-11036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52"/>
          <p:cNvSpPr txBox="1"/>
          <p:nvPr>
            <p:ph type="title"/>
          </p:nvPr>
        </p:nvSpPr>
        <p:spPr>
          <a:xfrm>
            <a:off x="616401" y="48115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picture containing text, monitor, kitchen appliance, screenshot&#10;&#10;Description automatically generated" id="238" name="Google Shape;23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00505" y="1357986"/>
            <a:ext cx="6443213" cy="4943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 Horizontal">
  <p:cSld name="Tablet Horizontal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3"/>
          <p:cNvSpPr txBox="1"/>
          <p:nvPr>
            <p:ph idx="1" type="body"/>
          </p:nvPr>
        </p:nvSpPr>
        <p:spPr>
          <a:xfrm>
            <a:off x="623887" y="1792800"/>
            <a:ext cx="4016865" cy="45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53"/>
          <p:cNvSpPr txBox="1"/>
          <p:nvPr>
            <p:ph type="title"/>
          </p:nvPr>
        </p:nvSpPr>
        <p:spPr>
          <a:xfrm>
            <a:off x="623887" y="175846"/>
            <a:ext cx="10944225" cy="6682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3600"/>
              <a:buFont typeface="Oxygen"/>
              <a:buNone/>
              <a:defRPr>
                <a:solidFill>
                  <a:srgbClr val="15161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53"/>
          <p:cNvSpPr txBox="1"/>
          <p:nvPr>
            <p:ph idx="2" type="body"/>
          </p:nvPr>
        </p:nvSpPr>
        <p:spPr>
          <a:xfrm>
            <a:off x="623887" y="928318"/>
            <a:ext cx="10944225" cy="415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53"/>
          <p:cNvSpPr/>
          <p:nvPr>
            <p:ph idx="3" type="pic"/>
          </p:nvPr>
        </p:nvSpPr>
        <p:spPr>
          <a:xfrm>
            <a:off x="5950559" y="1869537"/>
            <a:ext cx="5187246" cy="3905621"/>
          </a:xfrm>
          <a:prstGeom prst="rect">
            <a:avLst/>
          </a:prstGeom>
          <a:solidFill>
            <a:srgbClr val="D4D5D8"/>
          </a:solidFill>
          <a:ln>
            <a:noFill/>
          </a:ln>
        </p:spPr>
      </p:sp>
      <p:pic>
        <p:nvPicPr>
          <p:cNvPr descr="A picture containing text, monitor, kitchen appliance, screenshot&#10;&#10;Description automatically generated" id="244" name="Google Shape;24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00505" y="1357986"/>
            <a:ext cx="6443213" cy="4943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 Vertical Charcoal">
  <p:cSld name="Tablet Vertical Charcoal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4"/>
          <p:cNvSpPr txBox="1"/>
          <p:nvPr>
            <p:ph idx="1" type="body"/>
          </p:nvPr>
        </p:nvSpPr>
        <p:spPr>
          <a:xfrm>
            <a:off x="623887" y="1495167"/>
            <a:ext cx="5364163" cy="4811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54"/>
          <p:cNvSpPr/>
          <p:nvPr/>
        </p:nvSpPr>
        <p:spPr>
          <a:xfrm>
            <a:off x="-9333" y="-12357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54"/>
          <p:cNvSpPr txBox="1"/>
          <p:nvPr>
            <p:ph type="title"/>
          </p:nvPr>
        </p:nvSpPr>
        <p:spPr>
          <a:xfrm>
            <a:off x="616401" y="48115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54"/>
          <p:cNvSpPr/>
          <p:nvPr>
            <p:ph idx="2" type="pic"/>
          </p:nvPr>
        </p:nvSpPr>
        <p:spPr>
          <a:xfrm>
            <a:off x="7326196" y="1639628"/>
            <a:ext cx="3137840" cy="4149279"/>
          </a:xfrm>
          <a:prstGeom prst="rect">
            <a:avLst/>
          </a:prstGeom>
          <a:solidFill>
            <a:srgbClr val="D4D5D8"/>
          </a:solidFill>
          <a:ln>
            <a:noFill/>
          </a:ln>
        </p:spPr>
      </p:sp>
      <p:pic>
        <p:nvPicPr>
          <p:cNvPr descr="A picture containing text, monitor, kitchen appliance, screenshot&#10;&#10;Description automatically generated" id="250" name="Google Shape;250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6315496" y="1745700"/>
            <a:ext cx="5161908" cy="3960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 Vertical Blue">
  <p:cSld name="Tablet Vertical Blu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5"/>
          <p:cNvSpPr txBox="1"/>
          <p:nvPr>
            <p:ph idx="1" type="body"/>
          </p:nvPr>
        </p:nvSpPr>
        <p:spPr>
          <a:xfrm>
            <a:off x="623887" y="1495167"/>
            <a:ext cx="5364163" cy="4811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55"/>
          <p:cNvSpPr/>
          <p:nvPr/>
        </p:nvSpPr>
        <p:spPr>
          <a:xfrm>
            <a:off x="-17024" y="-13750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55"/>
          <p:cNvSpPr txBox="1"/>
          <p:nvPr>
            <p:ph type="title"/>
          </p:nvPr>
        </p:nvSpPr>
        <p:spPr>
          <a:xfrm>
            <a:off x="616401" y="48115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55"/>
          <p:cNvSpPr/>
          <p:nvPr>
            <p:ph idx="2" type="pic"/>
          </p:nvPr>
        </p:nvSpPr>
        <p:spPr>
          <a:xfrm>
            <a:off x="7326196" y="1639628"/>
            <a:ext cx="3137840" cy="4149279"/>
          </a:xfrm>
          <a:prstGeom prst="rect">
            <a:avLst/>
          </a:prstGeom>
          <a:solidFill>
            <a:srgbClr val="D4D5D8"/>
          </a:solidFill>
          <a:ln>
            <a:noFill/>
          </a:ln>
        </p:spPr>
      </p:sp>
      <p:pic>
        <p:nvPicPr>
          <p:cNvPr descr="A picture containing text, monitor, kitchen appliance, screenshot&#10;&#10;Description automatically generated" id="256" name="Google Shape;256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6315496" y="1745700"/>
            <a:ext cx="5161908" cy="3960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 Vertical StrongPink">
  <p:cSld name="Tablet Vertical StrongPink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6"/>
          <p:cNvSpPr txBox="1"/>
          <p:nvPr>
            <p:ph idx="1" type="body"/>
          </p:nvPr>
        </p:nvSpPr>
        <p:spPr>
          <a:xfrm>
            <a:off x="623887" y="1495167"/>
            <a:ext cx="5364163" cy="4811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56"/>
          <p:cNvSpPr/>
          <p:nvPr/>
        </p:nvSpPr>
        <p:spPr>
          <a:xfrm>
            <a:off x="-27172" y="0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6"/>
          <p:cNvSpPr txBox="1"/>
          <p:nvPr>
            <p:ph type="title"/>
          </p:nvPr>
        </p:nvSpPr>
        <p:spPr>
          <a:xfrm>
            <a:off x="616401" y="48115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56"/>
          <p:cNvSpPr/>
          <p:nvPr>
            <p:ph idx="2" type="pic"/>
          </p:nvPr>
        </p:nvSpPr>
        <p:spPr>
          <a:xfrm>
            <a:off x="7326196" y="1639628"/>
            <a:ext cx="3137840" cy="4149279"/>
          </a:xfrm>
          <a:prstGeom prst="rect">
            <a:avLst/>
          </a:prstGeom>
          <a:solidFill>
            <a:srgbClr val="D4D5D8"/>
          </a:solidFill>
          <a:ln>
            <a:noFill/>
          </a:ln>
        </p:spPr>
      </p:sp>
      <p:pic>
        <p:nvPicPr>
          <p:cNvPr descr="A picture containing text, monitor, kitchen appliance, screenshot&#10;&#10;Description automatically generated" id="262" name="Google Shape;262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6315496" y="1745700"/>
            <a:ext cx="5161908" cy="3960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 Vertical ">
  <p:cSld name="Tablet Vertical 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7"/>
          <p:cNvSpPr txBox="1"/>
          <p:nvPr>
            <p:ph idx="1" type="body"/>
          </p:nvPr>
        </p:nvSpPr>
        <p:spPr>
          <a:xfrm>
            <a:off x="623887" y="1792800"/>
            <a:ext cx="5364163" cy="45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5" name="Google Shape;265;p57"/>
          <p:cNvSpPr txBox="1"/>
          <p:nvPr>
            <p:ph type="title"/>
          </p:nvPr>
        </p:nvSpPr>
        <p:spPr>
          <a:xfrm>
            <a:off x="623887" y="175846"/>
            <a:ext cx="10944225" cy="6682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3600"/>
              <a:buFont typeface="Oxygen"/>
              <a:buNone/>
              <a:defRPr>
                <a:solidFill>
                  <a:srgbClr val="15161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57"/>
          <p:cNvSpPr txBox="1"/>
          <p:nvPr>
            <p:ph idx="2" type="body"/>
          </p:nvPr>
        </p:nvSpPr>
        <p:spPr>
          <a:xfrm>
            <a:off x="623887" y="928318"/>
            <a:ext cx="10944225" cy="44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57"/>
          <p:cNvSpPr/>
          <p:nvPr>
            <p:ph idx="3" type="pic"/>
          </p:nvPr>
        </p:nvSpPr>
        <p:spPr>
          <a:xfrm>
            <a:off x="7326196" y="1639628"/>
            <a:ext cx="3137840" cy="4149279"/>
          </a:xfrm>
          <a:prstGeom prst="rect">
            <a:avLst/>
          </a:prstGeom>
          <a:solidFill>
            <a:srgbClr val="D4D5D8"/>
          </a:solidFill>
          <a:ln>
            <a:noFill/>
          </a:ln>
        </p:spPr>
      </p:sp>
      <p:pic>
        <p:nvPicPr>
          <p:cNvPr descr="A picture containing text, monitor, kitchen appliance, screenshot&#10;&#10;Description automatically generated" id="268" name="Google Shape;26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6315496" y="1745700"/>
            <a:ext cx="5161908" cy="3960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Blue">
  <p:cSld name="1_Simple Blue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/>
          <p:nvPr/>
        </p:nvSpPr>
        <p:spPr>
          <a:xfrm>
            <a:off x="-9333" y="-12357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3"/>
          <p:cNvSpPr txBox="1"/>
          <p:nvPr>
            <p:ph type="title"/>
          </p:nvPr>
        </p:nvSpPr>
        <p:spPr>
          <a:xfrm>
            <a:off x="616402" y="48115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ne Charcoal">
  <p:cSld name="Phone Charcoal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8"/>
          <p:cNvSpPr txBox="1"/>
          <p:nvPr>
            <p:ph idx="1" type="body"/>
          </p:nvPr>
        </p:nvSpPr>
        <p:spPr>
          <a:xfrm>
            <a:off x="623887" y="1495167"/>
            <a:ext cx="5364163" cy="4811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58"/>
          <p:cNvSpPr/>
          <p:nvPr/>
        </p:nvSpPr>
        <p:spPr>
          <a:xfrm>
            <a:off x="-17024" y="-11036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58"/>
          <p:cNvSpPr txBox="1"/>
          <p:nvPr>
            <p:ph type="title"/>
          </p:nvPr>
        </p:nvSpPr>
        <p:spPr>
          <a:xfrm>
            <a:off x="616401" y="48115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58"/>
          <p:cNvSpPr/>
          <p:nvPr>
            <p:ph idx="2" type="pic"/>
          </p:nvPr>
        </p:nvSpPr>
        <p:spPr>
          <a:xfrm>
            <a:off x="7787298" y="1537009"/>
            <a:ext cx="2415481" cy="4396277"/>
          </a:xfrm>
          <a:prstGeom prst="rect">
            <a:avLst/>
          </a:prstGeom>
          <a:solidFill>
            <a:srgbClr val="D4D5D8"/>
          </a:solidFill>
          <a:ln>
            <a:noFill/>
          </a:ln>
        </p:spPr>
      </p:sp>
      <p:pic>
        <p:nvPicPr>
          <p:cNvPr descr="A picture containing text, monitor, electronics&#10;&#10;Description automatically generated" id="274" name="Google Shape;27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7560" y="1144843"/>
            <a:ext cx="2858350" cy="5156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ne Blue">
  <p:cSld name="Phone Blue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9"/>
          <p:cNvSpPr txBox="1"/>
          <p:nvPr>
            <p:ph idx="1" type="body"/>
          </p:nvPr>
        </p:nvSpPr>
        <p:spPr>
          <a:xfrm>
            <a:off x="623887" y="1495167"/>
            <a:ext cx="5364163" cy="4811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59"/>
          <p:cNvSpPr/>
          <p:nvPr/>
        </p:nvSpPr>
        <p:spPr>
          <a:xfrm>
            <a:off x="-17024" y="-11036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9"/>
          <p:cNvSpPr txBox="1"/>
          <p:nvPr>
            <p:ph type="title"/>
          </p:nvPr>
        </p:nvSpPr>
        <p:spPr>
          <a:xfrm>
            <a:off x="616401" y="48115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59"/>
          <p:cNvSpPr/>
          <p:nvPr>
            <p:ph idx="2" type="pic"/>
          </p:nvPr>
        </p:nvSpPr>
        <p:spPr>
          <a:xfrm>
            <a:off x="7787298" y="1537009"/>
            <a:ext cx="2415481" cy="4396277"/>
          </a:xfrm>
          <a:prstGeom prst="rect">
            <a:avLst/>
          </a:prstGeom>
          <a:solidFill>
            <a:srgbClr val="D4D5D8"/>
          </a:solidFill>
          <a:ln>
            <a:noFill/>
          </a:ln>
        </p:spPr>
      </p:sp>
      <p:pic>
        <p:nvPicPr>
          <p:cNvPr descr="A picture containing text, monitor, electronics&#10;&#10;Description automatically generated" id="280" name="Google Shape;28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7560" y="1144843"/>
            <a:ext cx="2858350" cy="5156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ne StrongPink">
  <p:cSld name="Phone StrongPink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0"/>
          <p:cNvSpPr txBox="1"/>
          <p:nvPr>
            <p:ph idx="1" type="body"/>
          </p:nvPr>
        </p:nvSpPr>
        <p:spPr>
          <a:xfrm>
            <a:off x="623887" y="1495167"/>
            <a:ext cx="5364163" cy="4811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60"/>
          <p:cNvSpPr/>
          <p:nvPr/>
        </p:nvSpPr>
        <p:spPr>
          <a:xfrm>
            <a:off x="-17024" y="-13750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60"/>
          <p:cNvSpPr txBox="1"/>
          <p:nvPr>
            <p:ph type="title"/>
          </p:nvPr>
        </p:nvSpPr>
        <p:spPr>
          <a:xfrm>
            <a:off x="616401" y="48115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60"/>
          <p:cNvSpPr/>
          <p:nvPr>
            <p:ph idx="2" type="pic"/>
          </p:nvPr>
        </p:nvSpPr>
        <p:spPr>
          <a:xfrm>
            <a:off x="7787298" y="1537009"/>
            <a:ext cx="2415481" cy="4396277"/>
          </a:xfrm>
          <a:prstGeom prst="rect">
            <a:avLst/>
          </a:prstGeom>
          <a:solidFill>
            <a:srgbClr val="D4D5D8"/>
          </a:solidFill>
          <a:ln>
            <a:noFill/>
          </a:ln>
        </p:spPr>
      </p:sp>
      <p:pic>
        <p:nvPicPr>
          <p:cNvPr descr="A picture containing text, monitor, electronics&#10;&#10;Description automatically generated" id="286" name="Google Shape;286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7560" y="1144843"/>
            <a:ext cx="2858350" cy="5156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ne">
  <p:cSld name="Phone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1"/>
          <p:cNvSpPr txBox="1"/>
          <p:nvPr>
            <p:ph idx="1" type="body"/>
          </p:nvPr>
        </p:nvSpPr>
        <p:spPr>
          <a:xfrm>
            <a:off x="623887" y="1792800"/>
            <a:ext cx="5364163" cy="45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/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61"/>
          <p:cNvSpPr txBox="1"/>
          <p:nvPr>
            <p:ph type="title"/>
          </p:nvPr>
        </p:nvSpPr>
        <p:spPr>
          <a:xfrm>
            <a:off x="623887" y="175846"/>
            <a:ext cx="10944225" cy="6682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3600"/>
              <a:buFont typeface="Oxygen"/>
              <a:buNone/>
              <a:defRPr>
                <a:solidFill>
                  <a:srgbClr val="15161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61"/>
          <p:cNvSpPr txBox="1"/>
          <p:nvPr>
            <p:ph idx="2" type="body"/>
          </p:nvPr>
        </p:nvSpPr>
        <p:spPr>
          <a:xfrm>
            <a:off x="623887" y="928318"/>
            <a:ext cx="10944225" cy="365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4000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4000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7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1" name="Google Shape;291;p61"/>
          <p:cNvSpPr/>
          <p:nvPr>
            <p:ph idx="3" type="pic"/>
          </p:nvPr>
        </p:nvSpPr>
        <p:spPr>
          <a:xfrm>
            <a:off x="7787298" y="1537009"/>
            <a:ext cx="2415481" cy="4396277"/>
          </a:xfrm>
          <a:prstGeom prst="rect">
            <a:avLst/>
          </a:prstGeom>
          <a:solidFill>
            <a:srgbClr val="D4D5D8"/>
          </a:solidFill>
          <a:ln>
            <a:noFill/>
          </a:ln>
        </p:spPr>
      </p:sp>
      <p:pic>
        <p:nvPicPr>
          <p:cNvPr descr="A picture containing text, monitor, electronics&#10;&#10;Description automatically generated" id="292" name="Google Shape;292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7560" y="1144843"/>
            <a:ext cx="2858350" cy="5156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 Slide 1" showMasterSp="0">
  <p:cSld name="1_Main Title Slide 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351" y="-6874"/>
            <a:ext cx="9405259" cy="688183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4"/>
          <p:cNvSpPr/>
          <p:nvPr/>
        </p:nvSpPr>
        <p:spPr>
          <a:xfrm>
            <a:off x="0" y="0"/>
            <a:ext cx="6155347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8" name="Google Shape;48;p14"/>
          <p:cNvSpPr/>
          <p:nvPr/>
        </p:nvSpPr>
        <p:spPr>
          <a:xfrm>
            <a:off x="690867" y="629935"/>
            <a:ext cx="10756000" cy="5207200"/>
          </a:xfrm>
          <a:prstGeom prst="rect">
            <a:avLst/>
          </a:prstGeom>
          <a:noFill/>
          <a:ln cap="flat" cmpd="sng" w="25400">
            <a:solidFill>
              <a:srgbClr val="E2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LOGO_smartTrade.jpg" id="49" name="Google Shape;4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765" y="2644161"/>
            <a:ext cx="2597600" cy="63693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1481667" y="3429000"/>
            <a:ext cx="4122720" cy="636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700"/>
              <a:buNone/>
              <a:defRPr b="1" sz="24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0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SzPts val="9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17500" lvl="5" marL="27432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" name="Google Shape;51;p14"/>
          <p:cNvSpPr/>
          <p:nvPr/>
        </p:nvSpPr>
        <p:spPr>
          <a:xfrm>
            <a:off x="636906" y="6323878"/>
            <a:ext cx="4534733" cy="206025"/>
          </a:xfrm>
          <a:prstGeom prst="rect">
            <a:avLst/>
          </a:prstGeom>
          <a:noFill/>
          <a:ln>
            <a:noFill/>
          </a:ln>
        </p:spPr>
        <p:txBody>
          <a:bodyPr anchorCtr="0" anchor="b" bIns="41050" lIns="82100" spcFirstLastPara="1" rIns="82100" wrap="square" tIns="41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Oxygen"/>
              <a:buNone/>
            </a:pPr>
            <a:r>
              <a:rPr b="0" i="0" lang="en-US" sz="800" u="none" cap="none" strike="noStrike">
                <a:solidFill>
                  <a:srgbClr val="A5A5A5"/>
                </a:solidFill>
                <a:latin typeface="Oxygen"/>
                <a:ea typeface="Oxygen"/>
                <a:cs typeface="Oxygen"/>
                <a:sym typeface="Oxygen"/>
              </a:rPr>
              <a:t>© smartTrade and/or its affiliates. All rights reserved.   smartTrade Confidential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4"/>
          <p:cNvSpPr/>
          <p:nvPr/>
        </p:nvSpPr>
        <p:spPr>
          <a:xfrm>
            <a:off x="11354277" y="6323877"/>
            <a:ext cx="293241" cy="206025"/>
          </a:xfrm>
          <a:prstGeom prst="rect">
            <a:avLst/>
          </a:prstGeom>
          <a:noFill/>
          <a:ln>
            <a:noFill/>
          </a:ln>
        </p:spPr>
        <p:txBody>
          <a:bodyPr anchorCtr="0" anchor="b" bIns="41050" lIns="82100" spcFirstLastPara="1" rIns="82100" wrap="square" tIns="41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Oxygen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A5A5A5"/>
                </a:solidFill>
                <a:latin typeface="Oxygen"/>
                <a:ea typeface="Oxygen"/>
                <a:cs typeface="Oxygen"/>
                <a:sym typeface="Oxygen"/>
              </a:rPr>
              <a:t>‹#›</a:t>
            </a:fld>
            <a:endParaRPr b="0" i="0" sz="800" u="none" cap="none" strike="noStrike">
              <a:solidFill>
                <a:srgbClr val="A5A5A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53" name="Google Shape;53;p14"/>
          <p:cNvSpPr txBox="1"/>
          <p:nvPr>
            <p:ph idx="2" type="body"/>
          </p:nvPr>
        </p:nvSpPr>
        <p:spPr>
          <a:xfrm>
            <a:off x="1481665" y="4374319"/>
            <a:ext cx="4120563" cy="743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300"/>
              <a:buNone/>
              <a:defRPr b="0" sz="2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0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SzPts val="9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17500" lvl="5" marL="27432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3" type="body"/>
          </p:nvPr>
        </p:nvSpPr>
        <p:spPr>
          <a:xfrm>
            <a:off x="1481665" y="5295326"/>
            <a:ext cx="4120563" cy="321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300"/>
              <a:buNone/>
              <a:defRPr b="0" sz="2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0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SzPts val="9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17500" lvl="5" marL="27432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ullet_Title only">
  <p:cSld name="1_Bullet_Title only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/>
          <p:nvPr/>
        </p:nvSpPr>
        <p:spPr>
          <a:xfrm>
            <a:off x="-9333" y="-12357"/>
            <a:ext cx="12226047" cy="1096728"/>
          </a:xfrm>
          <a:custGeom>
            <a:rect b="b" l="l" r="r" t="t"/>
            <a:pathLst>
              <a:path extrusionOk="0" h="1530985" w="20100290">
                <a:moveTo>
                  <a:pt x="20100176" y="0"/>
                </a:moveTo>
                <a:lnTo>
                  <a:pt x="0" y="0"/>
                </a:lnTo>
                <a:lnTo>
                  <a:pt x="0" y="1176451"/>
                </a:lnTo>
                <a:lnTo>
                  <a:pt x="12" y="1214767"/>
                </a:lnTo>
                <a:lnTo>
                  <a:pt x="190" y="1214780"/>
                </a:lnTo>
                <a:lnTo>
                  <a:pt x="395376" y="1239558"/>
                </a:lnTo>
                <a:lnTo>
                  <a:pt x="791565" y="1263319"/>
                </a:lnTo>
                <a:lnTo>
                  <a:pt x="1188516" y="1286090"/>
                </a:lnTo>
                <a:lnTo>
                  <a:pt x="1586230" y="1307833"/>
                </a:lnTo>
                <a:lnTo>
                  <a:pt x="1984641" y="1328572"/>
                </a:lnTo>
                <a:lnTo>
                  <a:pt x="2383739" y="1348295"/>
                </a:lnTo>
                <a:lnTo>
                  <a:pt x="2783471" y="1367015"/>
                </a:lnTo>
                <a:lnTo>
                  <a:pt x="3183813" y="1384719"/>
                </a:lnTo>
                <a:lnTo>
                  <a:pt x="3584740" y="1401406"/>
                </a:lnTo>
                <a:lnTo>
                  <a:pt x="3986199" y="1417091"/>
                </a:lnTo>
                <a:lnTo>
                  <a:pt x="4388167" y="1431759"/>
                </a:lnTo>
                <a:lnTo>
                  <a:pt x="4790618" y="1445412"/>
                </a:lnTo>
                <a:lnTo>
                  <a:pt x="5193500" y="1458061"/>
                </a:lnTo>
                <a:lnTo>
                  <a:pt x="5596788" y="1469694"/>
                </a:lnTo>
                <a:lnTo>
                  <a:pt x="6000445" y="1480312"/>
                </a:lnTo>
                <a:lnTo>
                  <a:pt x="6404445" y="1489925"/>
                </a:lnTo>
                <a:lnTo>
                  <a:pt x="6808749" y="1498523"/>
                </a:lnTo>
                <a:lnTo>
                  <a:pt x="7213320" y="1506105"/>
                </a:lnTo>
                <a:lnTo>
                  <a:pt x="7618133" y="1512684"/>
                </a:lnTo>
                <a:lnTo>
                  <a:pt x="8023149" y="1518246"/>
                </a:lnTo>
                <a:lnTo>
                  <a:pt x="8428342" y="1522793"/>
                </a:lnTo>
                <a:lnTo>
                  <a:pt x="8833663" y="1526336"/>
                </a:lnTo>
                <a:lnTo>
                  <a:pt x="9239085" y="1528864"/>
                </a:lnTo>
                <a:lnTo>
                  <a:pt x="9644570" y="1530388"/>
                </a:lnTo>
                <a:lnTo>
                  <a:pt x="10050094" y="1530896"/>
                </a:lnTo>
                <a:lnTo>
                  <a:pt x="10455618" y="1530388"/>
                </a:lnTo>
                <a:lnTo>
                  <a:pt x="10861104" y="1528864"/>
                </a:lnTo>
                <a:lnTo>
                  <a:pt x="11266526" y="1526336"/>
                </a:lnTo>
                <a:lnTo>
                  <a:pt x="11671846" y="1522793"/>
                </a:lnTo>
                <a:lnTo>
                  <a:pt x="12077027" y="1518246"/>
                </a:lnTo>
                <a:lnTo>
                  <a:pt x="12482043" y="1512684"/>
                </a:lnTo>
                <a:lnTo>
                  <a:pt x="12886855" y="1506105"/>
                </a:lnTo>
                <a:lnTo>
                  <a:pt x="13291426" y="1498523"/>
                </a:lnTo>
                <a:lnTo>
                  <a:pt x="13695731" y="1489925"/>
                </a:lnTo>
                <a:lnTo>
                  <a:pt x="14099743" y="1480312"/>
                </a:lnTo>
                <a:lnTo>
                  <a:pt x="14503400" y="1469694"/>
                </a:lnTo>
                <a:lnTo>
                  <a:pt x="14906689" y="1458061"/>
                </a:lnTo>
                <a:lnTo>
                  <a:pt x="15309571" y="1445412"/>
                </a:lnTo>
                <a:lnTo>
                  <a:pt x="15712008" y="1431759"/>
                </a:lnTo>
                <a:lnTo>
                  <a:pt x="16113989" y="1417091"/>
                </a:lnTo>
                <a:lnTo>
                  <a:pt x="16515449" y="1401406"/>
                </a:lnTo>
                <a:lnTo>
                  <a:pt x="16916362" y="1384719"/>
                </a:lnTo>
                <a:lnTo>
                  <a:pt x="17316717" y="1367015"/>
                </a:lnTo>
                <a:lnTo>
                  <a:pt x="17716450" y="1348295"/>
                </a:lnTo>
                <a:lnTo>
                  <a:pt x="18115534" y="1328572"/>
                </a:lnTo>
                <a:lnTo>
                  <a:pt x="18513959" y="1307833"/>
                </a:lnTo>
                <a:lnTo>
                  <a:pt x="18911659" y="1286090"/>
                </a:lnTo>
                <a:lnTo>
                  <a:pt x="19308623" y="1263319"/>
                </a:lnTo>
                <a:lnTo>
                  <a:pt x="19704800" y="1239558"/>
                </a:lnTo>
                <a:lnTo>
                  <a:pt x="20099973" y="1214780"/>
                </a:lnTo>
                <a:lnTo>
                  <a:pt x="20100176" y="1214780"/>
                </a:lnTo>
                <a:lnTo>
                  <a:pt x="20100176" y="1176451"/>
                </a:lnTo>
                <a:lnTo>
                  <a:pt x="20100176" y="976388"/>
                </a:lnTo>
                <a:lnTo>
                  <a:pt x="201001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5"/>
          <p:cNvSpPr txBox="1"/>
          <p:nvPr>
            <p:ph type="title"/>
          </p:nvPr>
        </p:nvSpPr>
        <p:spPr>
          <a:xfrm>
            <a:off x="616401" y="48115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 Slide 2" showMasterSp="0">
  <p:cSld name="Main Title Slide 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kiing down a mountain&#10;&#10;Description automatically generated with low confidence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8516" r="33903" t="0"/>
          <a:stretch/>
        </p:blipFill>
        <p:spPr>
          <a:xfrm>
            <a:off x="5163264" y="-8205"/>
            <a:ext cx="7038755" cy="6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6"/>
          <p:cNvSpPr/>
          <p:nvPr/>
        </p:nvSpPr>
        <p:spPr>
          <a:xfrm>
            <a:off x="0" y="0"/>
            <a:ext cx="6155347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1" name="Google Shape;61;p16"/>
          <p:cNvSpPr/>
          <p:nvPr/>
        </p:nvSpPr>
        <p:spPr>
          <a:xfrm>
            <a:off x="690867" y="629935"/>
            <a:ext cx="10756000" cy="5207200"/>
          </a:xfrm>
          <a:prstGeom prst="rect">
            <a:avLst/>
          </a:prstGeom>
          <a:noFill/>
          <a:ln cap="flat" cmpd="sng" w="25400">
            <a:solidFill>
              <a:srgbClr val="E2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LOGO_smartTrade.jpg" id="62" name="Google Shape;6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765" y="2644161"/>
            <a:ext cx="2597600" cy="63693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1481666" y="3429001"/>
            <a:ext cx="4063727" cy="636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b="1" sz="24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6"/>
          <p:cNvSpPr/>
          <p:nvPr/>
        </p:nvSpPr>
        <p:spPr>
          <a:xfrm>
            <a:off x="636906" y="6323877"/>
            <a:ext cx="4534733" cy="206025"/>
          </a:xfrm>
          <a:prstGeom prst="rect">
            <a:avLst/>
          </a:prstGeom>
          <a:noFill/>
          <a:ln>
            <a:noFill/>
          </a:ln>
        </p:spPr>
        <p:txBody>
          <a:bodyPr anchorCtr="0" anchor="b" bIns="41050" lIns="82100" spcFirstLastPara="1" rIns="82100" wrap="square" tIns="41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A5A5A5"/>
                </a:solidFill>
                <a:latin typeface="Oxygen"/>
                <a:ea typeface="Oxygen"/>
                <a:cs typeface="Oxygen"/>
                <a:sym typeface="Oxygen"/>
              </a:rPr>
              <a:t>© smartTrade and/or its affiliates. All rights reserved.   smartTrade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11354276" y="6323876"/>
            <a:ext cx="293241" cy="206025"/>
          </a:xfrm>
          <a:prstGeom prst="rect">
            <a:avLst/>
          </a:prstGeom>
          <a:noFill/>
          <a:ln>
            <a:noFill/>
          </a:ln>
        </p:spPr>
        <p:txBody>
          <a:bodyPr anchorCtr="0" anchor="b" bIns="41050" lIns="82100" spcFirstLastPara="1" rIns="82100" wrap="square" tIns="41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A5A5A5"/>
                </a:solidFill>
                <a:latin typeface="Oxygen"/>
                <a:ea typeface="Oxygen"/>
                <a:cs typeface="Oxygen"/>
                <a:sym typeface="Oxygen"/>
              </a:rPr>
              <a:t>‹#›</a:t>
            </a:fld>
            <a:endParaRPr b="0" i="0" sz="800" u="none" cap="none" strike="noStrike">
              <a:solidFill>
                <a:srgbClr val="A5A5A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6" name="Google Shape;66;p16"/>
          <p:cNvSpPr txBox="1"/>
          <p:nvPr>
            <p:ph idx="2" type="body"/>
          </p:nvPr>
        </p:nvSpPr>
        <p:spPr>
          <a:xfrm>
            <a:off x="1481666" y="4374319"/>
            <a:ext cx="4120563" cy="743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3" type="body"/>
          </p:nvPr>
        </p:nvSpPr>
        <p:spPr>
          <a:xfrm>
            <a:off x="1481666" y="5295326"/>
            <a:ext cx="4120563" cy="321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 Slide 4" showMasterSp="0">
  <p:cSld name="Main Title Slide 4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69" name="Google Shape;69;p17"/>
          <p:cNvPicPr preferRelativeResize="0"/>
          <p:nvPr/>
        </p:nvPicPr>
        <p:blipFill rotWithShape="1">
          <a:blip r:embed="rId2">
            <a:alphaModFix/>
          </a:blip>
          <a:srcRect b="-712" l="3494" r="44643" t="712"/>
          <a:stretch/>
        </p:blipFill>
        <p:spPr>
          <a:xfrm>
            <a:off x="5398264" y="0"/>
            <a:ext cx="6800611" cy="692434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/>
          <p:nvPr/>
        </p:nvSpPr>
        <p:spPr>
          <a:xfrm>
            <a:off x="0" y="0"/>
            <a:ext cx="6155347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1" name="Google Shape;71;p17"/>
          <p:cNvSpPr/>
          <p:nvPr/>
        </p:nvSpPr>
        <p:spPr>
          <a:xfrm>
            <a:off x="690867" y="629935"/>
            <a:ext cx="10756000" cy="5207200"/>
          </a:xfrm>
          <a:prstGeom prst="rect">
            <a:avLst/>
          </a:prstGeom>
          <a:noFill/>
          <a:ln cap="flat" cmpd="sng" w="25400">
            <a:solidFill>
              <a:srgbClr val="E2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LOGO_smartTrade.jpg" id="72" name="Google Shape;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765" y="2644161"/>
            <a:ext cx="2597600" cy="63693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1481666" y="3429001"/>
            <a:ext cx="4166965" cy="636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b="1" sz="24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7"/>
          <p:cNvSpPr/>
          <p:nvPr/>
        </p:nvSpPr>
        <p:spPr>
          <a:xfrm>
            <a:off x="636906" y="6323877"/>
            <a:ext cx="4534733" cy="206025"/>
          </a:xfrm>
          <a:prstGeom prst="rect">
            <a:avLst/>
          </a:prstGeom>
          <a:noFill/>
          <a:ln>
            <a:noFill/>
          </a:ln>
        </p:spPr>
        <p:txBody>
          <a:bodyPr anchorCtr="0" anchor="b" bIns="41050" lIns="82100" spcFirstLastPara="1" rIns="82100" wrap="square" tIns="41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A5A5A5"/>
                </a:solidFill>
                <a:latin typeface="Oxygen"/>
                <a:ea typeface="Oxygen"/>
                <a:cs typeface="Oxygen"/>
                <a:sym typeface="Oxygen"/>
              </a:rPr>
              <a:t>© smartTrade and/or its affiliates. All rights reserved.   smartTrade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7"/>
          <p:cNvSpPr/>
          <p:nvPr/>
        </p:nvSpPr>
        <p:spPr>
          <a:xfrm>
            <a:off x="11354276" y="6323876"/>
            <a:ext cx="293241" cy="206025"/>
          </a:xfrm>
          <a:prstGeom prst="rect">
            <a:avLst/>
          </a:prstGeom>
          <a:noFill/>
          <a:ln>
            <a:noFill/>
          </a:ln>
        </p:spPr>
        <p:txBody>
          <a:bodyPr anchorCtr="0" anchor="b" bIns="41050" lIns="82100" spcFirstLastPara="1" rIns="82100" wrap="square" tIns="41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A5A5A5"/>
                </a:solidFill>
                <a:latin typeface="Oxygen"/>
                <a:ea typeface="Oxygen"/>
                <a:cs typeface="Oxygen"/>
                <a:sym typeface="Oxygen"/>
              </a:rPr>
              <a:t>‹#›</a:t>
            </a:fld>
            <a:endParaRPr b="0" i="0" sz="800" u="none" cap="none" strike="noStrike">
              <a:solidFill>
                <a:srgbClr val="A5A5A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1481666" y="4374319"/>
            <a:ext cx="4120563" cy="743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3" type="body"/>
          </p:nvPr>
        </p:nvSpPr>
        <p:spPr>
          <a:xfrm>
            <a:off x="1481666" y="5295326"/>
            <a:ext cx="4120563" cy="321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10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54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623888" y="175846"/>
            <a:ext cx="9692420" cy="6682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3600"/>
              <a:buFont typeface="Oxygen"/>
              <a:buNone/>
              <a:defRPr b="0" i="0" sz="3600" u="none" cap="none" strike="noStrike">
                <a:solidFill>
                  <a:srgbClr val="151617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623887" y="1518249"/>
            <a:ext cx="10417924" cy="46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40005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619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LOGO_smartTrade.jpg" id="12" name="Google Shape;12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767020" y="6280187"/>
            <a:ext cx="2320996" cy="56911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8"/>
          <p:cNvSpPr/>
          <p:nvPr/>
        </p:nvSpPr>
        <p:spPr>
          <a:xfrm>
            <a:off x="623887" y="6476129"/>
            <a:ext cx="4534733" cy="206025"/>
          </a:xfrm>
          <a:prstGeom prst="rect">
            <a:avLst/>
          </a:prstGeom>
          <a:noFill/>
          <a:ln>
            <a:noFill/>
          </a:ln>
        </p:spPr>
        <p:txBody>
          <a:bodyPr anchorCtr="0" anchor="b" bIns="41050" lIns="82100" spcFirstLastPara="1" rIns="82100" wrap="square" tIns="41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A5A5A5"/>
                </a:solidFill>
                <a:latin typeface="Oxygen"/>
                <a:ea typeface="Oxygen"/>
                <a:cs typeface="Oxygen"/>
                <a:sym typeface="Oxygen"/>
              </a:rPr>
              <a:t>© smartTrade and/or its affiliates. All rights reserved.   smartTrade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8"/>
          <p:cNvSpPr txBox="1"/>
          <p:nvPr/>
        </p:nvSpPr>
        <p:spPr>
          <a:xfrm>
            <a:off x="5519898" y="6538280"/>
            <a:ext cx="625902" cy="14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A5A5A5"/>
                </a:solidFill>
                <a:latin typeface="Oxygen"/>
                <a:ea typeface="Oxygen"/>
                <a:cs typeface="Oxygen"/>
                <a:sym typeface="Oxygen"/>
              </a:rPr>
              <a:t>‹#›</a:t>
            </a:fld>
            <a:endParaRPr b="0" i="0" sz="800" u="none" cap="none" strike="noStrike">
              <a:solidFill>
                <a:srgbClr val="A5A5A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772">
          <p15:clr>
            <a:srgbClr val="F26B43"/>
          </p15:clr>
        </p15:guide>
        <p15:guide id="2" pos="393">
          <p15:clr>
            <a:srgbClr val="F26B43"/>
          </p15:clr>
        </p15:guide>
        <p15:guide id="3" pos="7287">
          <p15:clr>
            <a:srgbClr val="F26B43"/>
          </p15:clr>
        </p15:guide>
        <p15:guide id="4" orient="horz" pos="4020">
          <p15:clr>
            <a:srgbClr val="F26B43"/>
          </p15:clr>
        </p15:guide>
        <p15:guide id="5" orient="horz" pos="1139">
          <p15:clr>
            <a:srgbClr val="F26B43"/>
          </p15:clr>
        </p15:guide>
        <p15:guide id="6" orient="horz" pos="482">
          <p15:clr>
            <a:srgbClr val="F26B43"/>
          </p15:clr>
        </p15:guide>
        <p15:guide id="7" pos="39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4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Relationship Id="rId4" Type="http://schemas.openxmlformats.org/officeDocument/2006/relationships/image" Target="../media/image50.jpg"/><Relationship Id="rId5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jpg"/><Relationship Id="rId4" Type="http://schemas.openxmlformats.org/officeDocument/2006/relationships/image" Target="../media/image46.jpg"/><Relationship Id="rId5" Type="http://schemas.openxmlformats.org/officeDocument/2006/relationships/image" Target="../media/image48.jpg"/><Relationship Id="rId6" Type="http://schemas.openxmlformats.org/officeDocument/2006/relationships/image" Target="../media/image5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0.png"/><Relationship Id="rId4" Type="http://schemas.openxmlformats.org/officeDocument/2006/relationships/image" Target="../media/image53.png"/><Relationship Id="rId5" Type="http://schemas.openxmlformats.org/officeDocument/2006/relationships/image" Target="../media/image51.jpg"/><Relationship Id="rId6" Type="http://schemas.openxmlformats.org/officeDocument/2006/relationships/image" Target="../media/image5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jpg"/><Relationship Id="rId4" Type="http://schemas.openxmlformats.org/officeDocument/2006/relationships/image" Target="../media/image56.jpg"/><Relationship Id="rId5" Type="http://schemas.openxmlformats.org/officeDocument/2006/relationships/image" Target="../media/image5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6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25.jpg"/><Relationship Id="rId5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36.jpg"/><Relationship Id="rId5" Type="http://schemas.openxmlformats.org/officeDocument/2006/relationships/image" Target="../media/image34.png"/><Relationship Id="rId6" Type="http://schemas.openxmlformats.org/officeDocument/2006/relationships/image" Target="../media/image35.jpg"/><Relationship Id="rId7" Type="http://schemas.openxmlformats.org/officeDocument/2006/relationships/image" Target="../media/image32.jpg"/><Relationship Id="rId8" Type="http://schemas.openxmlformats.org/officeDocument/2006/relationships/image" Target="../media/image3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jpg"/><Relationship Id="rId4" Type="http://schemas.openxmlformats.org/officeDocument/2006/relationships/image" Target="../media/image42.jpg"/><Relationship Id="rId5" Type="http://schemas.openxmlformats.org/officeDocument/2006/relationships/image" Target="../media/image39.jpg"/><Relationship Id="rId6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"/>
          <p:cNvSpPr txBox="1"/>
          <p:nvPr>
            <p:ph idx="1" type="body"/>
          </p:nvPr>
        </p:nvSpPr>
        <p:spPr>
          <a:xfrm>
            <a:off x="1481667" y="3429000"/>
            <a:ext cx="4484056" cy="636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rPr b="0" lang="en-US" sz="2200">
                <a:solidFill>
                  <a:srgbClr val="3C4043"/>
                </a:solidFill>
                <a:highlight>
                  <a:srgbClr val="FFFFFF"/>
                </a:highlight>
              </a:rPr>
              <a:t>Using Generative AI to Predict Data to Improve Latency at the Client</a:t>
            </a:r>
            <a:endParaRPr b="0" sz="220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0" sz="220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  <p:sp>
        <p:nvSpPr>
          <p:cNvPr id="298" name="Google Shape;298;p1"/>
          <p:cNvSpPr txBox="1"/>
          <p:nvPr>
            <p:ph idx="3" type="body"/>
          </p:nvPr>
        </p:nvSpPr>
        <p:spPr>
          <a:xfrm>
            <a:off x="1481666" y="5295326"/>
            <a:ext cx="4120563" cy="321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AI Group</a:t>
            </a:r>
            <a:endParaRPr/>
          </a:p>
        </p:txBody>
      </p:sp>
      <p:sp>
        <p:nvSpPr>
          <p:cNvPr id="299" name="Google Shape;299;p1"/>
          <p:cNvSpPr txBox="1"/>
          <p:nvPr>
            <p:ph idx="3" type="body"/>
          </p:nvPr>
        </p:nvSpPr>
        <p:spPr>
          <a:xfrm>
            <a:off x="1481691" y="4065951"/>
            <a:ext cx="41205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</a:t>
            </a:r>
            <a:r>
              <a:rPr lang="en-US"/>
              <a:t>tagiaire de recherche</a:t>
            </a:r>
            <a:br>
              <a:rPr lang="en-US"/>
            </a:br>
            <a:r>
              <a:rPr lang="en-US"/>
              <a:t>Supervisor : Mathieu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300" name="Google Shape;300;p1"/>
          <p:cNvSpPr txBox="1"/>
          <p:nvPr>
            <p:ph idx="3" type="body"/>
          </p:nvPr>
        </p:nvSpPr>
        <p:spPr>
          <a:xfrm>
            <a:off x="3700341" y="5295376"/>
            <a:ext cx="41205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Shubhankar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4e21d62975_0_78"/>
          <p:cNvSpPr txBox="1"/>
          <p:nvPr>
            <p:ph type="title"/>
          </p:nvPr>
        </p:nvSpPr>
        <p:spPr>
          <a:xfrm>
            <a:off x="616402" y="48115"/>
            <a:ext cx="111273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Byte Transformer</a:t>
            </a:r>
            <a:endParaRPr/>
          </a:p>
        </p:txBody>
      </p:sp>
      <p:sp>
        <p:nvSpPr>
          <p:cNvPr id="442" name="Google Shape;442;g34e21d62975_0_78"/>
          <p:cNvSpPr txBox="1"/>
          <p:nvPr>
            <p:ph idx="1" type="body"/>
          </p:nvPr>
        </p:nvSpPr>
        <p:spPr>
          <a:xfrm>
            <a:off x="616407" y="1341450"/>
            <a:ext cx="4333800" cy="4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Process raw bytes 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▪"/>
            </a:pPr>
            <a:r>
              <a:rPr lang="en-US"/>
              <a:t>without intermediate tokenization.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Employ patching mechanisms 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▪"/>
            </a:pPr>
            <a:r>
              <a:rPr lang="en-US"/>
              <a:t>to break long sequences into manageable units.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Hierarchical designs: 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▪"/>
            </a:pPr>
            <a:r>
              <a:rPr lang="en-US"/>
              <a:t>local (intra-patch) and global (inter-patch) modules.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Dual-decoder strategies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▪"/>
            </a:pPr>
            <a:r>
              <a:rPr lang="en-US"/>
              <a:t> (e.g., patch-level decoder and byte-level decoder).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Ex: ByteGPT, MegaByte, MambaByte, Byte Latent Transformer.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000"/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descr="A diagram of a computer program&#10;&#10;Description automatically generated" id="443" name="Google Shape;443;g34e21d62975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3775" y="1711675"/>
            <a:ext cx="6790624" cy="324020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34e21d62975_0_78"/>
          <p:cNvSpPr txBox="1"/>
          <p:nvPr/>
        </p:nvSpPr>
        <p:spPr>
          <a:xfrm>
            <a:off x="5665925" y="5357375"/>
            <a:ext cx="30573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why we will not use it</a:t>
            </a:r>
            <a:endParaRPr b="1" sz="2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4e2b0fe133_0_0"/>
          <p:cNvSpPr txBox="1"/>
          <p:nvPr>
            <p:ph type="title"/>
          </p:nvPr>
        </p:nvSpPr>
        <p:spPr>
          <a:xfrm>
            <a:off x="616402" y="48115"/>
            <a:ext cx="111273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Byte Transformer I</a:t>
            </a:r>
            <a:endParaRPr/>
          </a:p>
        </p:txBody>
      </p:sp>
      <p:pic>
        <p:nvPicPr>
          <p:cNvPr descr="A diagram of a patch&#10;&#10;Description automatically generated" id="451" name="Google Shape;451;g34e2b0fe13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424" y="1298276"/>
            <a:ext cx="3713124" cy="2964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local model&#10;&#10;Description automatically generated" id="452" name="Google Shape;452;g34e2b0fe13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1626" y="1104299"/>
            <a:ext cx="3332800" cy="362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diagram&#10;&#10;Description automatically generated" id="453" name="Google Shape;453;g34e2b0fe133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3600" y="1298275"/>
            <a:ext cx="4334674" cy="323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4e2b0fe133_0_10"/>
          <p:cNvSpPr txBox="1"/>
          <p:nvPr>
            <p:ph type="title"/>
          </p:nvPr>
        </p:nvSpPr>
        <p:spPr>
          <a:xfrm>
            <a:off x="616402" y="48115"/>
            <a:ext cx="111273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Byte Transformer II</a:t>
            </a:r>
            <a:endParaRPr/>
          </a:p>
        </p:txBody>
      </p:sp>
      <p:pic>
        <p:nvPicPr>
          <p:cNvPr descr="A diagram of a computer program&#10;&#10;Description automatically generated" id="460" name="Google Shape;460;g34e2b0fe133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297" y="1479427"/>
            <a:ext cx="5280478" cy="38991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text to text&#10;&#10;Description automatically generated" id="461" name="Google Shape;461;g34e2b0fe133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4750" y="1294222"/>
            <a:ext cx="3962400" cy="21479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japanese language&#10;&#10;Description automatically generated" id="462" name="Google Shape;462;g34e2b0fe133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8675" y="3821095"/>
            <a:ext cx="39624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4e2b0fe133_0_33"/>
          <p:cNvSpPr txBox="1"/>
          <p:nvPr>
            <p:ph type="title"/>
          </p:nvPr>
        </p:nvSpPr>
        <p:spPr>
          <a:xfrm>
            <a:off x="616402" y="48115"/>
            <a:ext cx="111273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Byte Transformer : Code T5</a:t>
            </a:r>
            <a:endParaRPr/>
          </a:p>
        </p:txBody>
      </p:sp>
      <p:pic>
        <p:nvPicPr>
          <p:cNvPr descr="A diagram of a code&#10;&#10;Description automatically generated" id="469" name="Google Shape;469;g34e2b0fe133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5019" y="1126369"/>
            <a:ext cx="5374060" cy="17860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mputer screen with text on it&#10;&#10;Description automatically generated" id="470" name="Google Shape;470;g34e2b0fe133_0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50" y="3014774"/>
            <a:ext cx="3918560" cy="1786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computer&#10;&#10;Description automatically generated" id="471" name="Google Shape;471;g34e2b0fe133_0_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9225" y="4800823"/>
            <a:ext cx="4181640" cy="191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472" name="Google Shape;472;g34e2b0fe133_0_33"/>
          <p:cNvPicPr preferRelativeResize="0"/>
          <p:nvPr>
            <p:ph idx="1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65600" y="2852926"/>
            <a:ext cx="4226400" cy="19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4e2b0fe133_0_42"/>
          <p:cNvSpPr txBox="1"/>
          <p:nvPr>
            <p:ph type="title"/>
          </p:nvPr>
        </p:nvSpPr>
        <p:spPr>
          <a:xfrm>
            <a:off x="616402" y="48115"/>
            <a:ext cx="111273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Graphs?</a:t>
            </a:r>
            <a:endParaRPr/>
          </a:p>
        </p:txBody>
      </p:sp>
      <p:pic>
        <p:nvPicPr>
          <p:cNvPr descr="A diagram of a diagram of a graph&#10;&#10;Description automatically generated" id="479" name="Google Shape;479;g34e2b0fe133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910" y="1722221"/>
            <a:ext cx="4539078" cy="25953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drug type&#10;&#10;Description automatically generated" id="480" name="Google Shape;480;g34e2b0fe133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8842" y="1762103"/>
            <a:ext cx="4383149" cy="251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model structure&#10;&#10;Description automatically generated" id="481" name="Google Shape;481;g34e2b0fe133_0_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469" y="4569572"/>
            <a:ext cx="4791951" cy="1812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line&#10;&#10;Description automatically generated with medium confidence" id="482" name="Google Shape;482;g34e2b0fe133_0_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23743" y="4769602"/>
            <a:ext cx="5293350" cy="14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4e2b0fe133_0_63"/>
          <p:cNvSpPr txBox="1"/>
          <p:nvPr>
            <p:ph type="title"/>
          </p:nvPr>
        </p:nvSpPr>
        <p:spPr>
          <a:xfrm>
            <a:off x="616402" y="48115"/>
            <a:ext cx="11127300" cy="975900"/>
          </a:xfrm>
          <a:prstGeom prst="rect">
            <a:avLst/>
          </a:prstGeom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Gates?</a:t>
            </a:r>
            <a:endParaRPr/>
          </a:p>
        </p:txBody>
      </p:sp>
      <p:pic>
        <p:nvPicPr>
          <p:cNvPr descr="A diagram of a computer system&#10;&#10;Description automatically generated with medium confidence" id="489" name="Google Shape;489;g34e2b0fe133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825" y="1751635"/>
            <a:ext cx="5156650" cy="3354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computerized structure&#10;&#10;Description automatically generated with medium confidence" id="490" name="Google Shape;490;g34e2b0fe133_0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3749" y="5013225"/>
            <a:ext cx="2399825" cy="15261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diagram of a proposed model&#10;&#10;Description automatically generated" id="491" name="Google Shape;491;g34e2b0fe133_0_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7975" y="2503491"/>
            <a:ext cx="5245100" cy="19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4e21d62975_0_10"/>
          <p:cNvSpPr txBox="1"/>
          <p:nvPr>
            <p:ph type="title"/>
          </p:nvPr>
        </p:nvSpPr>
        <p:spPr>
          <a:xfrm>
            <a:off x="616402" y="48115"/>
            <a:ext cx="111273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Mise à jour du statut </a:t>
            </a:r>
            <a:r>
              <a:rPr lang="en-US"/>
              <a:t>: 1 mois </a:t>
            </a:r>
            <a:endParaRPr/>
          </a:p>
        </p:txBody>
      </p:sp>
      <p:sp>
        <p:nvSpPr>
          <p:cNvPr id="498" name="Google Shape;498;g34e21d62975_0_10"/>
          <p:cNvSpPr txBox="1"/>
          <p:nvPr>
            <p:ph idx="1" type="body"/>
          </p:nvPr>
        </p:nvSpPr>
        <p:spPr>
          <a:xfrm>
            <a:off x="623882" y="1476375"/>
            <a:ext cx="4674900" cy="4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Document Object Model - it's the programming interface for web documents that represents the page structure as a tree of objects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000"/>
              <a:buNone/>
            </a:pPr>
            <a:r>
              <a:t/>
            </a:r>
            <a:endParaRPr/>
          </a:p>
        </p:txBody>
      </p:sp>
      <p:grpSp>
        <p:nvGrpSpPr>
          <p:cNvPr id="499" name="Google Shape;499;g34e21d62975_0_10"/>
          <p:cNvGrpSpPr/>
          <p:nvPr/>
        </p:nvGrpSpPr>
        <p:grpSpPr>
          <a:xfrm>
            <a:off x="667250" y="3757367"/>
            <a:ext cx="7132500" cy="2675862"/>
            <a:chOff x="0" y="85424"/>
            <a:chExt cx="7132500" cy="2675862"/>
          </a:xfrm>
        </p:grpSpPr>
        <p:cxnSp>
          <p:nvCxnSpPr>
            <p:cNvPr id="500" name="Google Shape;500;g34e21d62975_0_10"/>
            <p:cNvCxnSpPr/>
            <p:nvPr/>
          </p:nvCxnSpPr>
          <p:spPr>
            <a:xfrm>
              <a:off x="0" y="1547019"/>
              <a:ext cx="7132500" cy="0"/>
            </a:xfrm>
            <a:prstGeom prst="straightConnector1">
              <a:avLst/>
            </a:prstGeom>
            <a:solidFill>
              <a:srgbClr val="DAE2DA">
                <a:alpha val="89800"/>
              </a:srgbClr>
            </a:solidFill>
            <a:ln cap="flat" cmpd="sng" w="10775">
              <a:solidFill>
                <a:srgbClr val="DAE2DA">
                  <a:alpha val="89800"/>
                </a:srgbClr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501" name="Google Shape;501;g34e21d62975_0_10"/>
            <p:cNvSpPr/>
            <p:nvPr/>
          </p:nvSpPr>
          <p:spPr>
            <a:xfrm>
              <a:off x="158220" y="1661498"/>
              <a:ext cx="22893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g34e21d62975_0_10"/>
            <p:cNvSpPr txBox="1"/>
            <p:nvPr/>
          </p:nvSpPr>
          <p:spPr>
            <a:xfrm>
              <a:off x="158220" y="1661498"/>
              <a:ext cx="22893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Libre Franklin"/>
                <a:buNone/>
              </a:pPr>
              <a:r>
                <a:rPr b="1" lang="en-US" sz="20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1</a:t>
              </a:r>
              <a:endParaRPr/>
            </a:p>
          </p:txBody>
        </p:sp>
        <p:sp>
          <p:nvSpPr>
            <p:cNvPr id="503" name="Google Shape;503;g34e21d62975_0_10"/>
            <p:cNvSpPr/>
            <p:nvPr/>
          </p:nvSpPr>
          <p:spPr>
            <a:xfrm>
              <a:off x="2124" y="85424"/>
              <a:ext cx="2601600" cy="873600"/>
            </a:xfrm>
            <a:prstGeom prst="roundRect">
              <a:avLst>
                <a:gd fmla="val 16667" name="adj"/>
              </a:avLst>
            </a:prstGeom>
            <a:solidFill>
              <a:srgbClr val="FFFFFF">
                <a:alpha val="89800"/>
              </a:srgbClr>
            </a:solidFill>
            <a:ln cap="flat" cmpd="sng" w="34925">
              <a:solidFill>
                <a:srgbClr val="8DAB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g34e21d62975_0_10"/>
            <p:cNvSpPr txBox="1"/>
            <p:nvPr/>
          </p:nvSpPr>
          <p:spPr>
            <a:xfrm>
              <a:off x="44776" y="128076"/>
              <a:ext cx="2516400" cy="78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0" lIns="160000" spcFirstLastPara="1" rIns="160000" wrap="square" tIns="16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Libre Franklin"/>
                <a:buNone/>
              </a:pPr>
              <a:r>
                <a:rPr b="1" i="0" lang="en-US" sz="18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Message Reception &amp; Classification</a:t>
              </a:r>
              <a:endParaRPr sz="18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cxnSp>
          <p:nvCxnSpPr>
            <p:cNvPr id="505" name="Google Shape;505;g34e21d62975_0_10"/>
            <p:cNvCxnSpPr/>
            <p:nvPr/>
          </p:nvCxnSpPr>
          <p:spPr>
            <a:xfrm>
              <a:off x="1302925" y="959151"/>
              <a:ext cx="0" cy="588000"/>
            </a:xfrm>
            <a:prstGeom prst="straightConnector1">
              <a:avLst/>
            </a:prstGeom>
            <a:noFill/>
            <a:ln cap="flat" cmpd="sng" w="9525">
              <a:solidFill>
                <a:srgbClr val="8DAB8E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506" name="Google Shape;506;g34e21d62975_0_10"/>
            <p:cNvSpPr/>
            <p:nvPr/>
          </p:nvSpPr>
          <p:spPr>
            <a:xfrm>
              <a:off x="1667149" y="1082913"/>
              <a:ext cx="22893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g34e21d62975_0_10"/>
            <p:cNvSpPr txBox="1"/>
            <p:nvPr/>
          </p:nvSpPr>
          <p:spPr>
            <a:xfrm>
              <a:off x="1667149" y="1082913"/>
              <a:ext cx="22893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Libre Franklin"/>
                <a:buNone/>
              </a:pPr>
              <a:r>
                <a:rPr b="1" lang="en-US" sz="20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2</a:t>
              </a:r>
              <a:endParaRPr/>
            </a:p>
          </p:txBody>
        </p:sp>
        <p:sp>
          <p:nvSpPr>
            <p:cNvPr id="508" name="Google Shape;508;g34e21d62975_0_10"/>
            <p:cNvSpPr/>
            <p:nvPr/>
          </p:nvSpPr>
          <p:spPr>
            <a:xfrm>
              <a:off x="1279719" y="1523813"/>
              <a:ext cx="46500" cy="46500"/>
            </a:xfrm>
            <a:prstGeom prst="ellipse">
              <a:avLst/>
            </a:prstGeom>
            <a:solidFill>
              <a:srgbClr val="8DAB8E"/>
            </a:solidFill>
            <a:ln cap="flat" cmpd="sng" w="34925">
              <a:solidFill>
                <a:srgbClr val="8DAB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g34e21d62975_0_10"/>
            <p:cNvSpPr/>
            <p:nvPr/>
          </p:nvSpPr>
          <p:spPr>
            <a:xfrm>
              <a:off x="1511053" y="2134886"/>
              <a:ext cx="2601600" cy="626400"/>
            </a:xfrm>
            <a:prstGeom prst="roundRect">
              <a:avLst>
                <a:gd fmla="val 16667" name="adj"/>
              </a:avLst>
            </a:prstGeom>
            <a:solidFill>
              <a:srgbClr val="FFFFFF">
                <a:alpha val="89800"/>
              </a:srgbClr>
            </a:solidFill>
            <a:ln cap="flat" cmpd="sng" w="34925">
              <a:solidFill>
                <a:srgbClr val="8DAB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g34e21d62975_0_10"/>
            <p:cNvSpPr txBox="1"/>
            <p:nvPr/>
          </p:nvSpPr>
          <p:spPr>
            <a:xfrm>
              <a:off x="1541634" y="2165467"/>
              <a:ext cx="2540400" cy="5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0" lIns="160000" spcFirstLastPara="1" rIns="160000" wrap="square" tIns="16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Libre Franklin"/>
                <a:buNone/>
              </a:pPr>
              <a:r>
                <a:rPr b="1" i="0" lang="en-US" sz="18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Data Extraction</a:t>
              </a:r>
              <a:endParaRPr sz="18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cxnSp>
          <p:nvCxnSpPr>
            <p:cNvPr id="511" name="Google Shape;511;g34e21d62975_0_10"/>
            <p:cNvCxnSpPr/>
            <p:nvPr/>
          </p:nvCxnSpPr>
          <p:spPr>
            <a:xfrm>
              <a:off x="2811854" y="1547019"/>
              <a:ext cx="0" cy="588000"/>
            </a:xfrm>
            <a:prstGeom prst="straightConnector1">
              <a:avLst/>
            </a:prstGeom>
            <a:noFill/>
            <a:ln cap="flat" cmpd="sng" w="9525">
              <a:solidFill>
                <a:srgbClr val="8DAB8E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512" name="Google Shape;512;g34e21d62975_0_10"/>
            <p:cNvSpPr/>
            <p:nvPr/>
          </p:nvSpPr>
          <p:spPr>
            <a:xfrm>
              <a:off x="3176078" y="1661498"/>
              <a:ext cx="22893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g34e21d62975_0_10"/>
            <p:cNvSpPr txBox="1"/>
            <p:nvPr/>
          </p:nvSpPr>
          <p:spPr>
            <a:xfrm>
              <a:off x="3176078" y="1661498"/>
              <a:ext cx="22893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Libre Franklin"/>
                <a:buNone/>
              </a:pPr>
              <a:r>
                <a:rPr b="1" lang="en-US" sz="20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3</a:t>
              </a:r>
              <a:endParaRPr/>
            </a:p>
          </p:txBody>
        </p:sp>
        <p:sp>
          <p:nvSpPr>
            <p:cNvPr id="514" name="Google Shape;514;g34e21d62975_0_10"/>
            <p:cNvSpPr/>
            <p:nvPr/>
          </p:nvSpPr>
          <p:spPr>
            <a:xfrm>
              <a:off x="2788648" y="1523813"/>
              <a:ext cx="46500" cy="46500"/>
            </a:xfrm>
            <a:prstGeom prst="ellipse">
              <a:avLst/>
            </a:prstGeom>
            <a:solidFill>
              <a:srgbClr val="8DAB8E"/>
            </a:solidFill>
            <a:ln cap="flat" cmpd="sng" w="34925">
              <a:solidFill>
                <a:srgbClr val="8DAB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g34e21d62975_0_10"/>
            <p:cNvSpPr/>
            <p:nvPr/>
          </p:nvSpPr>
          <p:spPr>
            <a:xfrm>
              <a:off x="3019982" y="85424"/>
              <a:ext cx="2601600" cy="873600"/>
            </a:xfrm>
            <a:prstGeom prst="roundRect">
              <a:avLst>
                <a:gd fmla="val 16667" name="adj"/>
              </a:avLst>
            </a:prstGeom>
            <a:solidFill>
              <a:srgbClr val="FFFFFF">
                <a:alpha val="89800"/>
              </a:srgbClr>
            </a:solidFill>
            <a:ln cap="flat" cmpd="sng" w="34925">
              <a:solidFill>
                <a:srgbClr val="8DAB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g34e21d62975_0_10"/>
            <p:cNvSpPr txBox="1"/>
            <p:nvPr/>
          </p:nvSpPr>
          <p:spPr>
            <a:xfrm>
              <a:off x="3062634" y="128076"/>
              <a:ext cx="2516400" cy="78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0" lIns="160000" spcFirstLastPara="1" rIns="160000" wrap="square" tIns="16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Libre Franklin"/>
                <a:buNone/>
              </a:pPr>
              <a:r>
                <a:rPr b="1" i="0" lang="en-US" sz="18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Instruction Interpretation</a:t>
              </a:r>
              <a:endParaRPr sz="18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cxnSp>
          <p:nvCxnSpPr>
            <p:cNvPr id="517" name="Google Shape;517;g34e21d62975_0_10"/>
            <p:cNvCxnSpPr/>
            <p:nvPr/>
          </p:nvCxnSpPr>
          <p:spPr>
            <a:xfrm>
              <a:off x="4320782" y="959151"/>
              <a:ext cx="0" cy="588000"/>
            </a:xfrm>
            <a:prstGeom prst="straightConnector1">
              <a:avLst/>
            </a:prstGeom>
            <a:noFill/>
            <a:ln cap="flat" cmpd="sng" w="9525">
              <a:solidFill>
                <a:srgbClr val="8DAB8E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518" name="Google Shape;518;g34e21d62975_0_10"/>
            <p:cNvSpPr/>
            <p:nvPr/>
          </p:nvSpPr>
          <p:spPr>
            <a:xfrm>
              <a:off x="4685007" y="1082913"/>
              <a:ext cx="22893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g34e21d62975_0_10"/>
            <p:cNvSpPr txBox="1"/>
            <p:nvPr/>
          </p:nvSpPr>
          <p:spPr>
            <a:xfrm>
              <a:off x="4685007" y="1082913"/>
              <a:ext cx="22893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Libre Franklin"/>
                <a:buNone/>
              </a:pPr>
              <a:r>
                <a:rPr b="1" lang="en-US" sz="20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4</a:t>
              </a:r>
              <a:endParaRPr/>
            </a:p>
          </p:txBody>
        </p:sp>
        <p:sp>
          <p:nvSpPr>
            <p:cNvPr id="520" name="Google Shape;520;g34e21d62975_0_10"/>
            <p:cNvSpPr/>
            <p:nvPr/>
          </p:nvSpPr>
          <p:spPr>
            <a:xfrm>
              <a:off x="4297577" y="1523813"/>
              <a:ext cx="46500" cy="46500"/>
            </a:xfrm>
            <a:prstGeom prst="ellipse">
              <a:avLst/>
            </a:prstGeom>
            <a:solidFill>
              <a:srgbClr val="8DAB8E"/>
            </a:solidFill>
            <a:ln cap="flat" cmpd="sng" w="34925">
              <a:solidFill>
                <a:srgbClr val="8DAB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g34e21d62975_0_10"/>
            <p:cNvSpPr/>
            <p:nvPr/>
          </p:nvSpPr>
          <p:spPr>
            <a:xfrm>
              <a:off x="4528911" y="2134886"/>
              <a:ext cx="2601600" cy="626400"/>
            </a:xfrm>
            <a:prstGeom prst="roundRect">
              <a:avLst>
                <a:gd fmla="val 16667" name="adj"/>
              </a:avLst>
            </a:prstGeom>
            <a:solidFill>
              <a:srgbClr val="FFFFFF">
                <a:alpha val="89800"/>
              </a:srgbClr>
            </a:solidFill>
            <a:ln cap="flat" cmpd="sng" w="34925">
              <a:solidFill>
                <a:srgbClr val="8DAB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g34e21d62975_0_10"/>
            <p:cNvSpPr txBox="1"/>
            <p:nvPr/>
          </p:nvSpPr>
          <p:spPr>
            <a:xfrm>
              <a:off x="4559492" y="2165467"/>
              <a:ext cx="2540400" cy="5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0" lIns="160000" spcFirstLastPara="1" rIns="160000" wrap="square" tIns="16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Libre Franklin"/>
                <a:buNone/>
              </a:pPr>
              <a:r>
                <a:rPr b="1" i="0" lang="en-US" sz="18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UI Manipulation</a:t>
              </a:r>
              <a:endParaRPr sz="18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cxnSp>
          <p:nvCxnSpPr>
            <p:cNvPr id="523" name="Google Shape;523;g34e21d62975_0_10"/>
            <p:cNvCxnSpPr/>
            <p:nvPr/>
          </p:nvCxnSpPr>
          <p:spPr>
            <a:xfrm>
              <a:off x="5829711" y="1547019"/>
              <a:ext cx="0" cy="588000"/>
            </a:xfrm>
            <a:prstGeom prst="straightConnector1">
              <a:avLst/>
            </a:prstGeom>
            <a:noFill/>
            <a:ln cap="flat" cmpd="sng" w="9525">
              <a:solidFill>
                <a:srgbClr val="8DAB8E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524" name="Google Shape;524;g34e21d62975_0_10"/>
            <p:cNvSpPr/>
            <p:nvPr/>
          </p:nvSpPr>
          <p:spPr>
            <a:xfrm>
              <a:off x="5806506" y="1523813"/>
              <a:ext cx="46500" cy="46500"/>
            </a:xfrm>
            <a:prstGeom prst="ellipse">
              <a:avLst/>
            </a:prstGeom>
            <a:solidFill>
              <a:srgbClr val="8DAB8E"/>
            </a:solidFill>
            <a:ln cap="flat" cmpd="sng" w="34925">
              <a:solidFill>
                <a:srgbClr val="8DAB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g34e21d62975_0_10"/>
          <p:cNvSpPr txBox="1"/>
          <p:nvPr/>
        </p:nvSpPr>
        <p:spPr>
          <a:xfrm>
            <a:off x="7816983" y="5842238"/>
            <a:ext cx="137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handled by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UIBuilder &amp; Component specific handler</a:t>
            </a:r>
            <a:endParaRPr/>
          </a:p>
        </p:txBody>
      </p:sp>
      <p:sp>
        <p:nvSpPr>
          <p:cNvPr id="526" name="Google Shape;526;g34e21d62975_0_10"/>
          <p:cNvSpPr txBox="1"/>
          <p:nvPr/>
        </p:nvSpPr>
        <p:spPr>
          <a:xfrm>
            <a:off x="6259330" y="4085478"/>
            <a:ext cx="104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Libre Franklin"/>
                <a:ea typeface="Libre Franklin"/>
                <a:cs typeface="Libre Franklin"/>
                <a:sym typeface="Libre Franklin"/>
              </a:rPr>
              <a:t>See if the client already has it</a:t>
            </a:r>
            <a:endParaRPr/>
          </a:p>
        </p:txBody>
      </p:sp>
      <p:sp>
        <p:nvSpPr>
          <p:cNvPr id="527" name="Google Shape;527;g34e21d62975_0_10"/>
          <p:cNvSpPr txBox="1"/>
          <p:nvPr/>
        </p:nvSpPr>
        <p:spPr>
          <a:xfrm>
            <a:off x="762946" y="5842244"/>
            <a:ext cx="151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Libre Franklin"/>
                <a:ea typeface="Libre Franklin"/>
                <a:cs typeface="Libre Franklin"/>
                <a:sym typeface="Libre Franklin"/>
              </a:rPr>
              <a:t>Embedded in Dictionary</a:t>
            </a:r>
            <a:br>
              <a:rPr lang="en-US" sz="900"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US" sz="900">
                <a:latin typeface="Libre Franklin"/>
                <a:ea typeface="Libre Franklin"/>
                <a:cs typeface="Libre Franklin"/>
                <a:sym typeface="Libre Franklin"/>
              </a:rPr>
              <a:t>And </a:t>
            </a:r>
            <a:br>
              <a:rPr lang="en-US" sz="900"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US" sz="900">
                <a:latin typeface="Libre Franklin"/>
                <a:ea typeface="Libre Franklin"/>
                <a:cs typeface="Libre Franklin"/>
                <a:sym typeface="Libre Franklin"/>
              </a:rPr>
              <a:t>Checked at Client</a:t>
            </a:r>
            <a:endParaRPr/>
          </a:p>
        </p:txBody>
      </p:sp>
      <p:sp>
        <p:nvSpPr>
          <p:cNvPr id="528" name="Google Shape;528;g34e21d62975_0_10"/>
          <p:cNvSpPr txBox="1"/>
          <p:nvPr/>
        </p:nvSpPr>
        <p:spPr>
          <a:xfrm>
            <a:off x="447875" y="4684232"/>
            <a:ext cx="160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Libre Franklin"/>
                <a:ea typeface="Libre Franklin"/>
                <a:cs typeface="Libre Franklin"/>
                <a:sym typeface="Libre Franklin"/>
              </a:rPr>
              <a:t>Received at Web Socket Server</a:t>
            </a:r>
            <a:endParaRPr/>
          </a:p>
        </p:txBody>
      </p:sp>
      <p:pic>
        <p:nvPicPr>
          <p:cNvPr descr="A screenshot of a computer screen&#10;&#10;Description automatically generated" id="529" name="Google Shape;529;g34e21d62975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741" y="948297"/>
            <a:ext cx="6326210" cy="25521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program&#10;&#10;Description automatically generated" id="530" name="Google Shape;530;g34e21d62975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0556" y="3700876"/>
            <a:ext cx="2935519" cy="255214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34e21d62975_0_10"/>
          <p:cNvSpPr txBox="1"/>
          <p:nvPr/>
        </p:nvSpPr>
        <p:spPr>
          <a:xfrm>
            <a:off x="7573250" y="3884800"/>
            <a:ext cx="1374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change the pictures</a:t>
            </a:r>
            <a:endParaRPr sz="2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2" name="Google Shape;532;g34e21d62975_0_10"/>
          <p:cNvSpPr txBox="1"/>
          <p:nvPr/>
        </p:nvSpPr>
        <p:spPr>
          <a:xfrm>
            <a:off x="7725650" y="4037200"/>
            <a:ext cx="1374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change the graph</a:t>
            </a:r>
            <a:endParaRPr sz="2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4e769c087b_0_6"/>
          <p:cNvSpPr txBox="1"/>
          <p:nvPr>
            <p:ph type="title"/>
          </p:nvPr>
        </p:nvSpPr>
        <p:spPr>
          <a:xfrm>
            <a:off x="616402" y="48115"/>
            <a:ext cx="111273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Future Plan</a:t>
            </a:r>
            <a:endParaRPr/>
          </a:p>
        </p:txBody>
      </p:sp>
      <p:sp>
        <p:nvSpPr>
          <p:cNvPr id="539" name="Google Shape;539;g34e769c087b_0_6"/>
          <p:cNvSpPr txBox="1"/>
          <p:nvPr/>
        </p:nvSpPr>
        <p:spPr>
          <a:xfrm>
            <a:off x="1192075" y="1486600"/>
            <a:ext cx="49038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what to do with dynamic dictionary</a:t>
            </a:r>
            <a:endParaRPr sz="2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updating dictionary</a:t>
            </a:r>
            <a:endParaRPr sz="2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pushing in server and client side</a:t>
            </a:r>
            <a:endParaRPr sz="2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all the important things, also </a:t>
            </a:r>
            <a:r>
              <a:rPr lang="en-US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explained</a:t>
            </a:r>
            <a:r>
              <a:rPr lang="en-US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and with schema</a:t>
            </a:r>
            <a:endParaRPr sz="2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Step 1 : static (</a:t>
            </a:r>
            <a:r>
              <a:rPr lang="en-US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ongoing</a:t>
            </a:r>
            <a:r>
              <a:rPr lang="en-US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sz="2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step 2: dynamic</a:t>
            </a:r>
            <a:endParaRPr sz="2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4e2b0fe133_0_71"/>
          <p:cNvSpPr txBox="1"/>
          <p:nvPr>
            <p:ph type="title"/>
          </p:nvPr>
        </p:nvSpPr>
        <p:spPr>
          <a:xfrm>
            <a:off x="616402" y="48115"/>
            <a:ext cx="111273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546" name="Google Shape;546;g34e2b0fe133_0_71"/>
          <p:cNvSpPr txBox="1"/>
          <p:nvPr>
            <p:ph idx="1" type="body"/>
          </p:nvPr>
        </p:nvSpPr>
        <p:spPr>
          <a:xfrm>
            <a:off x="623887" y="1476375"/>
            <a:ext cx="11119800" cy="4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400"/>
              <a:t>ByteGPT: Beyond Language Models for Byte-Level Digital World Simulation. Zheng, Yao et al. 2024. arXiv preprint arXiv:2402.19155.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400"/>
              <a:t>MegaByte: Predicting Million-byte Sequences with Multiscale Transformers. Yu, Lili et al. 2023. arXiv preprint arXiv:2305.07185.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400"/>
              <a:t>MambaByte: Token-Free State Space Models for Byte-Level Language Modeling. Dao, Tri et al. 2024. arXiv preprint arXiv:2401.13660.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400"/>
              <a:t>ByT5: Towards a token-free future with pre-trained byte-to-byte models. Xue, Linting et al. 2021. Transactions of the Association for Computational Linguistics.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400"/>
              <a:t>CodeT5: Identifier-aware Unified Pre-trained Encoder-Decoder Models for Code Understanding and Generation. Wang, Yue et al. 2021. EMNLP 2021.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400"/>
              <a:t>Byte Latent Transformer: Patches Scale Better than Tokens. Meta AI Research. 2024. Meta AI Research Publication.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400"/>
              <a:t>DocScript: Document-level Script Event Prediction.. 2024. LREC 2024.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400"/>
              <a:t>Annotating FrameNet via Structure-Conditioned Language Generation. 2024. arXiv preprint arXiv:2406.04834.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400"/>
              <a:t>How Powerful are Graph Neural Networks? Xu, Keyulu et al. 2018. arXiv preprint arXiv:1810.00826.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400"/>
              <a:t>CodeBERT: A Pre-Trained Model for Programming and Natural Languages. Feng, Zhangyin et al. 2020. EMNLP 2020.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400"/>
              <a:t>CodeXGLUE: A Machine Learning Benchmark Dataset for Code Understanding and Generation. Lu, Shuai et al. 2021. arXiv preprint arXiv:2102.04664.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400"/>
              <a:t>Accelerating Mobile Web Performance through JavaScript Classification on the Browser. Silwal, Sashank. 2023. NYUAD Capstone Project 2 Reports, Spring 2023 ​.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400"/>
              <a:t>Lightweight Text Classification Using LZW Compression. Wan, Li et al. 2024.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000"/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"/>
          <p:cNvSpPr txBox="1"/>
          <p:nvPr>
            <p:ph idx="1" type="body"/>
          </p:nvPr>
        </p:nvSpPr>
        <p:spPr>
          <a:xfrm>
            <a:off x="1481666" y="3429001"/>
            <a:ext cx="41205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Q &amp; 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"/>
          <p:cNvSpPr txBox="1"/>
          <p:nvPr>
            <p:ph type="title"/>
          </p:nvPr>
        </p:nvSpPr>
        <p:spPr>
          <a:xfrm>
            <a:off x="616401" y="48115"/>
            <a:ext cx="111273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xygen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306" name="Google Shape;306;p2"/>
          <p:cNvSpPr/>
          <p:nvPr/>
        </p:nvSpPr>
        <p:spPr>
          <a:xfrm>
            <a:off x="1951683" y="1187598"/>
            <a:ext cx="8428200" cy="64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12700">
            <a:solidFill>
              <a:srgbClr val="D4D5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64007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Introduction	</a:t>
            </a:r>
            <a:endParaRPr b="0" i="0" sz="1600" u="none" cap="none" strike="noStrike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7" name="Google Shape;307;p2"/>
          <p:cNvSpPr/>
          <p:nvPr/>
        </p:nvSpPr>
        <p:spPr>
          <a:xfrm>
            <a:off x="1821963" y="1141878"/>
            <a:ext cx="731400" cy="731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51617"/>
                </a:solidFill>
                <a:latin typeface="Oxygen"/>
                <a:ea typeface="Oxygen"/>
                <a:cs typeface="Oxygen"/>
                <a:sym typeface="Oxygen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"/>
          <p:cNvSpPr/>
          <p:nvPr/>
        </p:nvSpPr>
        <p:spPr>
          <a:xfrm>
            <a:off x="1951683" y="2057908"/>
            <a:ext cx="8428200" cy="64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12700">
            <a:solidFill>
              <a:srgbClr val="D4D5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64007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Problem Statement</a:t>
            </a:r>
            <a:endParaRPr b="0" i="0" sz="1600" u="none" cap="none" strike="noStrike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9" name="Google Shape;309;p2"/>
          <p:cNvSpPr/>
          <p:nvPr/>
        </p:nvSpPr>
        <p:spPr>
          <a:xfrm>
            <a:off x="1821963" y="2012188"/>
            <a:ext cx="731400" cy="731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51617"/>
                </a:solidFill>
                <a:latin typeface="Oxygen"/>
                <a:ea typeface="Oxygen"/>
                <a:cs typeface="Oxygen"/>
                <a:sym typeface="Oxygen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"/>
          <p:cNvSpPr/>
          <p:nvPr/>
        </p:nvSpPr>
        <p:spPr>
          <a:xfrm>
            <a:off x="1941851" y="3798128"/>
            <a:ext cx="8428200" cy="64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12700">
            <a:solidFill>
              <a:srgbClr val="D4D5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64007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"/>
          <p:cNvSpPr/>
          <p:nvPr/>
        </p:nvSpPr>
        <p:spPr>
          <a:xfrm>
            <a:off x="1812131" y="3752408"/>
            <a:ext cx="731400" cy="731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51617"/>
                </a:solidFill>
                <a:latin typeface="Oxygen"/>
                <a:ea typeface="Oxygen"/>
                <a:cs typeface="Oxygen"/>
                <a:sym typeface="Oxygen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"/>
          <p:cNvSpPr/>
          <p:nvPr/>
        </p:nvSpPr>
        <p:spPr>
          <a:xfrm>
            <a:off x="1941851" y="4674876"/>
            <a:ext cx="8428200" cy="64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12700">
            <a:solidFill>
              <a:srgbClr val="D4D5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64007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Future Work</a:t>
            </a:r>
            <a:endParaRPr b="0" i="0" sz="1600" u="none" cap="none" strike="noStrike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" name="Google Shape;313;p2"/>
          <p:cNvSpPr/>
          <p:nvPr/>
        </p:nvSpPr>
        <p:spPr>
          <a:xfrm>
            <a:off x="1812131" y="4629156"/>
            <a:ext cx="731400" cy="731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51617"/>
                </a:solidFill>
                <a:latin typeface="Oxygen"/>
                <a:ea typeface="Oxygen"/>
                <a:cs typeface="Oxygen"/>
                <a:sym typeface="Oxygen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"/>
          <p:cNvSpPr/>
          <p:nvPr/>
        </p:nvSpPr>
        <p:spPr>
          <a:xfrm>
            <a:off x="1941851" y="2905158"/>
            <a:ext cx="8428200" cy="64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12700">
            <a:solidFill>
              <a:srgbClr val="D4D5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64007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Related Work</a:t>
            </a:r>
            <a:endParaRPr b="0" i="0" sz="1600" u="none" cap="none" strike="noStrike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5" name="Google Shape;315;p2"/>
          <p:cNvSpPr/>
          <p:nvPr/>
        </p:nvSpPr>
        <p:spPr>
          <a:xfrm>
            <a:off x="1812131" y="2859438"/>
            <a:ext cx="731400" cy="731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51617"/>
                </a:solidFill>
                <a:latin typeface="Oxygen"/>
                <a:ea typeface="Oxygen"/>
                <a:cs typeface="Oxygen"/>
                <a:sym typeface="Oxygen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"/>
          <p:cNvSpPr/>
          <p:nvPr/>
        </p:nvSpPr>
        <p:spPr>
          <a:xfrm>
            <a:off x="1946763" y="5551626"/>
            <a:ext cx="8428200" cy="64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12700">
            <a:solidFill>
              <a:srgbClr val="D4D5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64007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Q &amp; A</a:t>
            </a:r>
            <a:endParaRPr b="0" i="0" sz="1600" u="none" cap="none" strike="noStrike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" name="Google Shape;317;p2"/>
          <p:cNvSpPr/>
          <p:nvPr/>
        </p:nvSpPr>
        <p:spPr>
          <a:xfrm>
            <a:off x="1817044" y="5505906"/>
            <a:ext cx="731400" cy="731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51617"/>
                </a:solidFill>
                <a:latin typeface="Oxygen"/>
                <a:ea typeface="Oxygen"/>
                <a:cs typeface="Oxygen"/>
                <a:sym typeface="Oxygen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"/>
          <p:cNvSpPr txBox="1"/>
          <p:nvPr>
            <p:ph type="title"/>
          </p:nvPr>
        </p:nvSpPr>
        <p:spPr>
          <a:xfrm>
            <a:off x="616402" y="48115"/>
            <a:ext cx="111273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SzPts val="27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324" name="Google Shape;324;p3"/>
          <p:cNvSpPr txBox="1"/>
          <p:nvPr>
            <p:ph idx="1" type="body"/>
          </p:nvPr>
        </p:nvSpPr>
        <p:spPr>
          <a:xfrm>
            <a:off x="623875" y="1341450"/>
            <a:ext cx="11457300" cy="48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2400">
                <a:solidFill>
                  <a:schemeClr val="accent4"/>
                </a:solidFill>
              </a:rPr>
              <a:t>Aim</a:t>
            </a:r>
            <a:endParaRPr sz="2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rgbClr val="000000"/>
                </a:solidFill>
              </a:rPr>
              <a:t>Explore generative AI for byte-level prediction and data compression at the client side.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rgbClr val="000000"/>
                </a:solidFill>
              </a:rPr>
              <a:t>Reduce frequent server communications by predicting data, thereby lowering latency.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e21d62975_0_0"/>
          <p:cNvSpPr txBox="1"/>
          <p:nvPr>
            <p:ph type="title"/>
          </p:nvPr>
        </p:nvSpPr>
        <p:spPr>
          <a:xfrm>
            <a:off x="616402" y="48115"/>
            <a:ext cx="111273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SzPts val="27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331" name="Google Shape;331;g34e21d62975_0_0"/>
          <p:cNvSpPr txBox="1"/>
          <p:nvPr>
            <p:ph idx="1" type="body"/>
          </p:nvPr>
        </p:nvSpPr>
        <p:spPr>
          <a:xfrm>
            <a:off x="623875" y="1341450"/>
            <a:ext cx="4103700" cy="48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900">
                <a:solidFill>
                  <a:schemeClr val="accent4"/>
                </a:solidFill>
              </a:rPr>
              <a:t>Problem Statement</a:t>
            </a:r>
            <a:endParaRPr sz="19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 sz="1900">
                <a:solidFill>
                  <a:srgbClr val="000000"/>
                </a:solidFill>
              </a:rPr>
              <a:t>Hypotheses</a:t>
            </a:r>
            <a:r>
              <a:rPr lang="en-US" sz="1900">
                <a:solidFill>
                  <a:srgbClr val="000000"/>
                </a:solidFill>
              </a:rPr>
              <a:t> : Investigate transformer-based generative models to enhance prediction accuracy and efficiency.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solidFill>
                  <a:srgbClr val="000000"/>
                </a:solidFill>
              </a:rPr>
              <a:t>Expectation: A runtime-adaptive dictionary acting as a specialized cache for server-to-client transmissions.</a:t>
            </a:r>
            <a:endParaRPr sz="19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</p:txBody>
      </p:sp>
      <p:pic>
        <p:nvPicPr>
          <p:cNvPr descr="language vector illustration ..." id="332" name="Google Shape;332;g34e21d629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000" y="1995363"/>
            <a:ext cx="1521200" cy="126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34e21d62975_0_0"/>
          <p:cNvSpPr txBox="1"/>
          <p:nvPr/>
        </p:nvSpPr>
        <p:spPr>
          <a:xfrm>
            <a:off x="6881625" y="1792050"/>
            <a:ext cx="49335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●"/>
            </a:pPr>
            <a:r>
              <a:rPr lang="en-US" sz="1800">
                <a:latin typeface="Fira Sans"/>
                <a:ea typeface="Fira Sans"/>
                <a:cs typeface="Fira Sans"/>
                <a:sym typeface="Fira Sans"/>
              </a:rPr>
              <a:t>Step 1: Static Dictionary Approach: Leverage known data values (as in PonySDK) by representing them with concise codes.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●"/>
            </a:pPr>
            <a:r>
              <a:rPr lang="en-US" sz="1800">
                <a:latin typeface="Fira Sans"/>
                <a:ea typeface="Fira Sans"/>
                <a:cs typeface="Fira Sans"/>
                <a:sym typeface="Fira Sans"/>
              </a:rPr>
              <a:t>Step 2: Dynamic Dictionary Model : Develop a system to detect and map known paths in a directed graph using key/value pairs.</a:t>
            </a:r>
            <a:endParaRPr sz="800"/>
          </a:p>
        </p:txBody>
      </p:sp>
      <p:pic>
        <p:nvPicPr>
          <p:cNvPr id="334" name="Google Shape;334;g34e21d6297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825" y="5132225"/>
            <a:ext cx="3067449" cy="147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"/>
          <p:cNvSpPr txBox="1"/>
          <p:nvPr>
            <p:ph type="title"/>
          </p:nvPr>
        </p:nvSpPr>
        <p:spPr>
          <a:xfrm>
            <a:off x="616402" y="48115"/>
            <a:ext cx="111273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341" name="Google Shape;341;p5"/>
          <p:cNvSpPr txBox="1"/>
          <p:nvPr>
            <p:ph idx="1" type="body"/>
          </p:nvPr>
        </p:nvSpPr>
        <p:spPr>
          <a:xfrm>
            <a:off x="644062" y="1503300"/>
            <a:ext cx="11119800" cy="4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</a:pPr>
            <a:r>
              <a:rPr lang="en-US">
                <a:solidFill>
                  <a:schemeClr val="accent4"/>
                </a:solidFill>
              </a:rPr>
              <a:t>Current Limitations:</a:t>
            </a:r>
            <a:endParaRPr>
              <a:solidFill>
                <a:schemeClr val="accent4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Traditional optimizations (network tweaks, caching) fall short when data is dynamic.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WebSocket-based communications (via PonySDK) currently encode structured data (primitive types, strings, arrays) sequentially, causing inefficiencies.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000"/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descr="A screenshot of a computer&#10;&#10;Description automatically generated" id="342" name="Google Shape;342;p5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154" y="3177126"/>
            <a:ext cx="3588900" cy="265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343" name="Google Shape;3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5369" y="3876223"/>
            <a:ext cx="2993820" cy="29194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344" name="Google Shape;34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4523" y="3072452"/>
            <a:ext cx="4521240" cy="2570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4e21d62975_0_20"/>
          <p:cNvSpPr txBox="1"/>
          <p:nvPr>
            <p:ph type="title"/>
          </p:nvPr>
        </p:nvSpPr>
        <p:spPr>
          <a:xfrm>
            <a:off x="616402" y="48115"/>
            <a:ext cx="111273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SzPts val="2700"/>
              <a:buNone/>
            </a:pPr>
            <a:r>
              <a:rPr lang="en-US"/>
              <a:t>Problem Statement</a:t>
            </a:r>
            <a:endParaRPr b="1"/>
          </a:p>
        </p:txBody>
      </p:sp>
      <p:sp>
        <p:nvSpPr>
          <p:cNvPr id="351" name="Google Shape;351;g34e21d62975_0_20"/>
          <p:cNvSpPr txBox="1"/>
          <p:nvPr>
            <p:ph idx="1" type="body"/>
          </p:nvPr>
        </p:nvSpPr>
        <p:spPr>
          <a:xfrm>
            <a:off x="623875" y="1341450"/>
            <a:ext cx="11457300" cy="48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4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352" name="Google Shape;352;g34e21d62975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730" y="1435422"/>
            <a:ext cx="10204449" cy="29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34e21d62975_0_20"/>
          <p:cNvSpPr txBox="1"/>
          <p:nvPr/>
        </p:nvSpPr>
        <p:spPr>
          <a:xfrm>
            <a:off x="3816150" y="5080400"/>
            <a:ext cx="45597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Fira Sans"/>
              <a:buChar char="●"/>
            </a:pPr>
            <a:r>
              <a:rPr lang="en-US" sz="1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Able to encode something we want to predict</a:t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Fira Sans"/>
              <a:buChar char="●"/>
            </a:pPr>
            <a:r>
              <a:rPr lang="en-US" sz="1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Do not encode something we can not predict</a:t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4e21d62975_0_27"/>
          <p:cNvSpPr txBox="1"/>
          <p:nvPr>
            <p:ph type="title"/>
          </p:nvPr>
        </p:nvSpPr>
        <p:spPr>
          <a:xfrm>
            <a:off x="616402" y="48115"/>
            <a:ext cx="111273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SzPts val="2700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360" name="Google Shape;360;g34e21d62975_0_27"/>
          <p:cNvSpPr txBox="1"/>
          <p:nvPr>
            <p:ph idx="1" type="body"/>
          </p:nvPr>
        </p:nvSpPr>
        <p:spPr>
          <a:xfrm>
            <a:off x="623875" y="1341450"/>
            <a:ext cx="11457300" cy="48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2400">
                <a:solidFill>
                  <a:schemeClr val="accent4"/>
                </a:solidFill>
              </a:rPr>
              <a:t>Research Focus?</a:t>
            </a:r>
            <a:endParaRPr sz="2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rgbClr val="000000"/>
                </a:solidFill>
              </a:rPr>
              <a:t>Leverage transformer-based generative models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rgbClr val="000000"/>
                </a:solidFill>
              </a:rPr>
              <a:t>Develop a dynamic dictionary approach to identify recurring data paths.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grpSp>
        <p:nvGrpSpPr>
          <p:cNvPr id="361" name="Google Shape;361;g34e21d62975_0_27"/>
          <p:cNvGrpSpPr/>
          <p:nvPr/>
        </p:nvGrpSpPr>
        <p:grpSpPr>
          <a:xfrm>
            <a:off x="1371600" y="3591361"/>
            <a:ext cx="10204500" cy="2464661"/>
            <a:chOff x="0" y="381436"/>
            <a:chExt cx="10204500" cy="2464661"/>
          </a:xfrm>
        </p:grpSpPr>
        <p:cxnSp>
          <p:nvCxnSpPr>
            <p:cNvPr id="362" name="Google Shape;362;g34e21d62975_0_27"/>
            <p:cNvCxnSpPr/>
            <p:nvPr/>
          </p:nvCxnSpPr>
          <p:spPr>
            <a:xfrm>
              <a:off x="0" y="1613693"/>
              <a:ext cx="10204500" cy="0"/>
            </a:xfrm>
            <a:prstGeom prst="straightConnector1">
              <a:avLst/>
            </a:prstGeom>
            <a:solidFill>
              <a:srgbClr val="FFFFFF">
                <a:alpha val="89800"/>
              </a:srgbClr>
            </a:solidFill>
            <a:ln cap="flat" cmpd="sng" w="34925">
              <a:solidFill>
                <a:srgbClr val="000000">
                  <a:alpha val="89800"/>
                </a:srgbClr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363" name="Google Shape;363;g34e21d62975_0_27"/>
            <p:cNvSpPr/>
            <p:nvPr/>
          </p:nvSpPr>
          <p:spPr>
            <a:xfrm>
              <a:off x="226361" y="1733107"/>
              <a:ext cx="32754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g34e21d62975_0_27"/>
            <p:cNvSpPr txBox="1"/>
            <p:nvPr/>
          </p:nvSpPr>
          <p:spPr>
            <a:xfrm>
              <a:off x="226361" y="1733107"/>
              <a:ext cx="32754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Libre Franklin"/>
                <a:buNone/>
              </a:pPr>
              <a:r>
                <a:rPr b="1" lang="en-US" sz="20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1</a:t>
              </a:r>
              <a:endParaRPr/>
            </a:p>
          </p:txBody>
        </p:sp>
        <p:sp>
          <p:nvSpPr>
            <p:cNvPr id="365" name="Google Shape;365;g34e21d62975_0_27"/>
            <p:cNvSpPr/>
            <p:nvPr/>
          </p:nvSpPr>
          <p:spPr>
            <a:xfrm>
              <a:off x="3039" y="381436"/>
              <a:ext cx="3722100" cy="619200"/>
            </a:xfrm>
            <a:prstGeom prst="roundRect">
              <a:avLst>
                <a:gd fmla="val 16667" name="adj"/>
              </a:avLst>
            </a:prstGeom>
            <a:solidFill>
              <a:srgbClr val="CACACA">
                <a:alpha val="89800"/>
              </a:srgbClr>
            </a:solidFill>
            <a:ln cap="flat" cmpd="sng" w="349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g34e21d62975_0_27"/>
            <p:cNvSpPr txBox="1"/>
            <p:nvPr/>
          </p:nvSpPr>
          <p:spPr>
            <a:xfrm>
              <a:off x="33259" y="411656"/>
              <a:ext cx="3661500" cy="55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0" lIns="160000" spcFirstLastPara="1" rIns="160000" wrap="square" tIns="16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Libre Franklin"/>
                <a:buNone/>
              </a:pPr>
              <a:r>
                <a:rPr lang="en-US" sz="18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Encoding/Decoding</a:t>
              </a:r>
              <a:endParaRPr/>
            </a:p>
          </p:txBody>
        </p:sp>
        <p:cxnSp>
          <p:nvCxnSpPr>
            <p:cNvPr id="367" name="Google Shape;367;g34e21d62975_0_27"/>
            <p:cNvCxnSpPr/>
            <p:nvPr/>
          </p:nvCxnSpPr>
          <p:spPr>
            <a:xfrm>
              <a:off x="1864056" y="1000490"/>
              <a:ext cx="0" cy="613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368" name="Google Shape;368;g34e21d62975_0_27"/>
            <p:cNvSpPr/>
            <p:nvPr/>
          </p:nvSpPr>
          <p:spPr>
            <a:xfrm>
              <a:off x="2385140" y="1129585"/>
              <a:ext cx="32754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g34e21d62975_0_27"/>
            <p:cNvSpPr txBox="1"/>
            <p:nvPr/>
          </p:nvSpPr>
          <p:spPr>
            <a:xfrm>
              <a:off x="2385140" y="1129585"/>
              <a:ext cx="32754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Libre Franklin"/>
                <a:buNone/>
              </a:pPr>
              <a:r>
                <a:rPr b="1" lang="en-US" sz="20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2</a:t>
              </a:r>
              <a:endParaRPr/>
            </a:p>
          </p:txBody>
        </p:sp>
        <p:sp>
          <p:nvSpPr>
            <p:cNvPr id="370" name="Google Shape;370;g34e21d62975_0_27"/>
            <p:cNvSpPr/>
            <p:nvPr/>
          </p:nvSpPr>
          <p:spPr>
            <a:xfrm>
              <a:off x="1839850" y="1589488"/>
              <a:ext cx="48300" cy="48300"/>
            </a:xfrm>
            <a:prstGeom prst="ellipse">
              <a:avLst/>
            </a:prstGeom>
            <a:solidFill>
              <a:srgbClr val="FFFFFF"/>
            </a:solidFill>
            <a:ln cap="flat" cmpd="sng" w="349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g34e21d62975_0_27"/>
            <p:cNvSpPr/>
            <p:nvPr/>
          </p:nvSpPr>
          <p:spPr>
            <a:xfrm>
              <a:off x="2161818" y="2226897"/>
              <a:ext cx="3722100" cy="619200"/>
            </a:xfrm>
            <a:prstGeom prst="roundRect">
              <a:avLst>
                <a:gd fmla="val 16667" name="adj"/>
              </a:avLst>
            </a:prstGeom>
            <a:solidFill>
              <a:srgbClr val="CACACA">
                <a:alpha val="89800"/>
              </a:srgbClr>
            </a:solidFill>
            <a:ln cap="flat" cmpd="sng" w="349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g34e21d62975_0_27"/>
            <p:cNvSpPr txBox="1"/>
            <p:nvPr/>
          </p:nvSpPr>
          <p:spPr>
            <a:xfrm>
              <a:off x="2192038" y="2257117"/>
              <a:ext cx="3661500" cy="55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0" lIns="160000" spcFirstLastPara="1" rIns="160000" wrap="square" tIns="16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Libre Franklin"/>
                <a:buNone/>
              </a:pPr>
              <a:r>
                <a:rPr lang="en-US" sz="18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Bandwidth constraints</a:t>
              </a:r>
              <a:endParaRPr/>
            </a:p>
          </p:txBody>
        </p:sp>
        <p:cxnSp>
          <p:nvCxnSpPr>
            <p:cNvPr id="373" name="Google Shape;373;g34e21d62975_0_27"/>
            <p:cNvCxnSpPr/>
            <p:nvPr/>
          </p:nvCxnSpPr>
          <p:spPr>
            <a:xfrm>
              <a:off x="4022835" y="1613693"/>
              <a:ext cx="0" cy="613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374" name="Google Shape;374;g34e21d62975_0_27"/>
            <p:cNvSpPr/>
            <p:nvPr/>
          </p:nvSpPr>
          <p:spPr>
            <a:xfrm>
              <a:off x="4543920" y="1733107"/>
              <a:ext cx="32754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g34e21d62975_0_27"/>
            <p:cNvSpPr txBox="1"/>
            <p:nvPr/>
          </p:nvSpPr>
          <p:spPr>
            <a:xfrm>
              <a:off x="4543920" y="1733107"/>
              <a:ext cx="32754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Libre Franklin"/>
                <a:buNone/>
              </a:pPr>
              <a:r>
                <a:rPr b="1" lang="en-US" sz="20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3</a:t>
              </a:r>
              <a:endParaRPr/>
            </a:p>
          </p:txBody>
        </p:sp>
        <p:sp>
          <p:nvSpPr>
            <p:cNvPr id="376" name="Google Shape;376;g34e21d62975_0_27"/>
            <p:cNvSpPr/>
            <p:nvPr/>
          </p:nvSpPr>
          <p:spPr>
            <a:xfrm>
              <a:off x="3998629" y="1589488"/>
              <a:ext cx="48300" cy="48300"/>
            </a:xfrm>
            <a:prstGeom prst="ellipse">
              <a:avLst/>
            </a:prstGeom>
            <a:solidFill>
              <a:srgbClr val="FFFFFF"/>
            </a:solidFill>
            <a:ln cap="flat" cmpd="sng" w="349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g34e21d62975_0_27"/>
            <p:cNvSpPr/>
            <p:nvPr/>
          </p:nvSpPr>
          <p:spPr>
            <a:xfrm>
              <a:off x="4320598" y="381436"/>
              <a:ext cx="3722100" cy="619200"/>
            </a:xfrm>
            <a:prstGeom prst="roundRect">
              <a:avLst>
                <a:gd fmla="val 16667" name="adj"/>
              </a:avLst>
            </a:prstGeom>
            <a:solidFill>
              <a:srgbClr val="CACACA">
                <a:alpha val="89800"/>
              </a:srgbClr>
            </a:solidFill>
            <a:ln cap="flat" cmpd="sng" w="349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g34e21d62975_0_27"/>
            <p:cNvSpPr txBox="1"/>
            <p:nvPr/>
          </p:nvSpPr>
          <p:spPr>
            <a:xfrm>
              <a:off x="4350818" y="411656"/>
              <a:ext cx="3661500" cy="55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0" lIns="160000" spcFirstLastPara="1" rIns="160000" wrap="square" tIns="16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Libre Franklin"/>
                <a:buNone/>
              </a:pPr>
              <a:r>
                <a:rPr lang="en-US" sz="18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Latency &amp; Real Time Management</a:t>
              </a:r>
              <a:endParaRPr/>
            </a:p>
          </p:txBody>
        </p:sp>
        <p:cxnSp>
          <p:nvCxnSpPr>
            <p:cNvPr id="379" name="Google Shape;379;g34e21d62975_0_27"/>
            <p:cNvCxnSpPr/>
            <p:nvPr/>
          </p:nvCxnSpPr>
          <p:spPr>
            <a:xfrm>
              <a:off x="6181614" y="1000490"/>
              <a:ext cx="0" cy="613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380" name="Google Shape;380;g34e21d62975_0_27"/>
            <p:cNvSpPr/>
            <p:nvPr/>
          </p:nvSpPr>
          <p:spPr>
            <a:xfrm>
              <a:off x="6702699" y="1129585"/>
              <a:ext cx="32754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g34e21d62975_0_27"/>
            <p:cNvSpPr txBox="1"/>
            <p:nvPr/>
          </p:nvSpPr>
          <p:spPr>
            <a:xfrm>
              <a:off x="6702699" y="1129585"/>
              <a:ext cx="32754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Libre Franklin"/>
                <a:buNone/>
              </a:pPr>
              <a:r>
                <a:rPr b="1" lang="en-US" sz="20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4</a:t>
              </a:r>
              <a:endParaRPr/>
            </a:p>
          </p:txBody>
        </p:sp>
        <p:sp>
          <p:nvSpPr>
            <p:cNvPr id="382" name="Google Shape;382;g34e21d62975_0_27"/>
            <p:cNvSpPr/>
            <p:nvPr/>
          </p:nvSpPr>
          <p:spPr>
            <a:xfrm>
              <a:off x="6157409" y="1589488"/>
              <a:ext cx="48300" cy="48300"/>
            </a:xfrm>
            <a:prstGeom prst="ellipse">
              <a:avLst/>
            </a:prstGeom>
            <a:solidFill>
              <a:srgbClr val="FFFFFF"/>
            </a:solidFill>
            <a:ln cap="flat" cmpd="sng" w="349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g34e21d62975_0_27"/>
            <p:cNvSpPr/>
            <p:nvPr/>
          </p:nvSpPr>
          <p:spPr>
            <a:xfrm>
              <a:off x="6479377" y="2226897"/>
              <a:ext cx="3722100" cy="619200"/>
            </a:xfrm>
            <a:prstGeom prst="roundRect">
              <a:avLst>
                <a:gd fmla="val 16667" name="adj"/>
              </a:avLst>
            </a:prstGeom>
            <a:solidFill>
              <a:srgbClr val="CACACA">
                <a:alpha val="89800"/>
              </a:srgbClr>
            </a:solidFill>
            <a:ln cap="flat" cmpd="sng" w="349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g34e21d62975_0_27"/>
            <p:cNvSpPr txBox="1"/>
            <p:nvPr/>
          </p:nvSpPr>
          <p:spPr>
            <a:xfrm>
              <a:off x="6509597" y="2257117"/>
              <a:ext cx="3661500" cy="55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0" lIns="160000" spcFirstLastPara="1" rIns="160000" wrap="square" tIns="16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Libre Franklin"/>
                <a:buNone/>
              </a:pPr>
              <a:r>
                <a:rPr lang="en-US" sz="18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Redundant data transmission</a:t>
              </a:r>
              <a:endParaRPr/>
            </a:p>
          </p:txBody>
        </p:sp>
        <p:cxnSp>
          <p:nvCxnSpPr>
            <p:cNvPr id="385" name="Google Shape;385;g34e21d62975_0_27"/>
            <p:cNvCxnSpPr/>
            <p:nvPr/>
          </p:nvCxnSpPr>
          <p:spPr>
            <a:xfrm>
              <a:off x="8340393" y="1613693"/>
              <a:ext cx="0" cy="613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386" name="Google Shape;386;g34e21d62975_0_27"/>
            <p:cNvSpPr/>
            <p:nvPr/>
          </p:nvSpPr>
          <p:spPr>
            <a:xfrm>
              <a:off x="8316188" y="1589488"/>
              <a:ext cx="48300" cy="48300"/>
            </a:xfrm>
            <a:prstGeom prst="ellipse">
              <a:avLst/>
            </a:prstGeom>
            <a:solidFill>
              <a:srgbClr val="FFFFFF"/>
            </a:solidFill>
            <a:ln cap="flat" cmpd="sng" w="349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e21d62975_0_45"/>
          <p:cNvSpPr txBox="1"/>
          <p:nvPr>
            <p:ph type="title"/>
          </p:nvPr>
        </p:nvSpPr>
        <p:spPr>
          <a:xfrm>
            <a:off x="616402" y="48115"/>
            <a:ext cx="111273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SzPts val="2700"/>
              <a:buNone/>
            </a:pPr>
            <a:r>
              <a:rPr lang="en-US"/>
              <a:t>Implementation</a:t>
            </a:r>
            <a:endParaRPr/>
          </a:p>
        </p:txBody>
      </p:sp>
      <p:pic>
        <p:nvPicPr>
          <p:cNvPr descr="A screen shot of a computer&#10;&#10;Description automatically generated" id="393" name="Google Shape;393;g34e21d62975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1649" y="2397508"/>
            <a:ext cx="2752060" cy="7675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program&#10;&#10;Description automatically generated" id="394" name="Google Shape;394;g34e21d62975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2782" y="48127"/>
            <a:ext cx="37338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graph&#10;&#10;Description automatically generated" id="395" name="Google Shape;395;g34e21d62975_0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7264" y="820778"/>
            <a:ext cx="1487163" cy="167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g34e21d62975_0_45"/>
          <p:cNvGrpSpPr/>
          <p:nvPr/>
        </p:nvGrpSpPr>
        <p:grpSpPr>
          <a:xfrm>
            <a:off x="1861490" y="2845418"/>
            <a:ext cx="8469000" cy="2428581"/>
            <a:chOff x="0" y="332705"/>
            <a:chExt cx="8469000" cy="2428581"/>
          </a:xfrm>
        </p:grpSpPr>
        <p:cxnSp>
          <p:nvCxnSpPr>
            <p:cNvPr id="397" name="Google Shape;397;g34e21d62975_0_45"/>
            <p:cNvCxnSpPr/>
            <p:nvPr/>
          </p:nvCxnSpPr>
          <p:spPr>
            <a:xfrm>
              <a:off x="0" y="1547019"/>
              <a:ext cx="8469000" cy="0"/>
            </a:xfrm>
            <a:prstGeom prst="straightConnector1">
              <a:avLst/>
            </a:prstGeom>
            <a:solidFill>
              <a:srgbClr val="DAE2DA">
                <a:alpha val="89800"/>
              </a:srgbClr>
            </a:solidFill>
            <a:ln cap="flat" cmpd="sng" w="10775">
              <a:solidFill>
                <a:srgbClr val="DAE2DA">
                  <a:alpha val="89800"/>
                </a:srgbClr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398" name="Google Shape;398;g34e21d62975_0_45"/>
            <p:cNvSpPr/>
            <p:nvPr/>
          </p:nvSpPr>
          <p:spPr>
            <a:xfrm>
              <a:off x="353290" y="1661498"/>
              <a:ext cx="21798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g34e21d62975_0_45"/>
            <p:cNvSpPr txBox="1"/>
            <p:nvPr/>
          </p:nvSpPr>
          <p:spPr>
            <a:xfrm>
              <a:off x="353290" y="1661498"/>
              <a:ext cx="21798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Libre Franklin"/>
                <a:buNone/>
              </a:pPr>
              <a:r>
                <a:rPr b="1" lang="en-US" sz="20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1</a:t>
              </a:r>
              <a:endParaRPr/>
            </a:p>
          </p:txBody>
        </p:sp>
        <p:sp>
          <p:nvSpPr>
            <p:cNvPr id="400" name="Google Shape;400;g34e21d62975_0_45"/>
            <p:cNvSpPr/>
            <p:nvPr/>
          </p:nvSpPr>
          <p:spPr>
            <a:xfrm>
              <a:off x="6380" y="332705"/>
              <a:ext cx="2873700" cy="626400"/>
            </a:xfrm>
            <a:prstGeom prst="roundRect">
              <a:avLst>
                <a:gd fmla="val 16667" name="adj"/>
              </a:avLst>
            </a:prstGeom>
            <a:solidFill>
              <a:srgbClr val="FFFFFF">
                <a:alpha val="89800"/>
              </a:srgbClr>
            </a:solidFill>
            <a:ln cap="flat" cmpd="sng" w="34925">
              <a:solidFill>
                <a:srgbClr val="8DAB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g34e21d62975_0_45"/>
            <p:cNvSpPr txBox="1"/>
            <p:nvPr/>
          </p:nvSpPr>
          <p:spPr>
            <a:xfrm>
              <a:off x="36961" y="363286"/>
              <a:ext cx="2812500" cy="5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0" lIns="160000" spcFirstLastPara="1" rIns="160000" wrap="square" tIns="16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Libre Franklin"/>
                <a:buNone/>
              </a:pPr>
              <a:r>
                <a:rPr lang="en-US" sz="18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Dataset &amp; Preprocessing</a:t>
              </a:r>
              <a:endParaRPr/>
            </a:p>
          </p:txBody>
        </p:sp>
        <p:cxnSp>
          <p:nvCxnSpPr>
            <p:cNvPr id="402" name="Google Shape;402;g34e21d62975_0_45"/>
            <p:cNvCxnSpPr/>
            <p:nvPr/>
          </p:nvCxnSpPr>
          <p:spPr>
            <a:xfrm>
              <a:off x="1443188" y="959151"/>
              <a:ext cx="0" cy="588000"/>
            </a:xfrm>
            <a:prstGeom prst="straightConnector1">
              <a:avLst/>
            </a:prstGeom>
            <a:noFill/>
            <a:ln cap="flat" cmpd="sng" w="9525">
              <a:solidFill>
                <a:srgbClr val="8DAB8E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403" name="Google Shape;403;g34e21d62975_0_45"/>
            <p:cNvSpPr/>
            <p:nvPr/>
          </p:nvSpPr>
          <p:spPr>
            <a:xfrm>
              <a:off x="2624589" y="1082913"/>
              <a:ext cx="21798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g34e21d62975_0_45"/>
            <p:cNvSpPr txBox="1"/>
            <p:nvPr/>
          </p:nvSpPr>
          <p:spPr>
            <a:xfrm>
              <a:off x="2624589" y="1082913"/>
              <a:ext cx="21798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Libre Franklin"/>
                <a:buNone/>
              </a:pPr>
              <a:r>
                <a:rPr b="1" lang="en-US" sz="20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2</a:t>
              </a:r>
              <a:endParaRPr/>
            </a:p>
          </p:txBody>
        </p:sp>
        <p:sp>
          <p:nvSpPr>
            <p:cNvPr id="405" name="Google Shape;405;g34e21d62975_0_45"/>
            <p:cNvSpPr/>
            <p:nvPr/>
          </p:nvSpPr>
          <p:spPr>
            <a:xfrm>
              <a:off x="1419983" y="1523813"/>
              <a:ext cx="46500" cy="46500"/>
            </a:xfrm>
            <a:prstGeom prst="ellipse">
              <a:avLst/>
            </a:prstGeom>
            <a:solidFill>
              <a:srgbClr val="8DAB8E"/>
            </a:solidFill>
            <a:ln cap="flat" cmpd="sng" w="34925">
              <a:solidFill>
                <a:srgbClr val="8DAB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g34e21d62975_0_45"/>
            <p:cNvSpPr/>
            <p:nvPr/>
          </p:nvSpPr>
          <p:spPr>
            <a:xfrm>
              <a:off x="1839639" y="2134886"/>
              <a:ext cx="3749700" cy="626400"/>
            </a:xfrm>
            <a:prstGeom prst="roundRect">
              <a:avLst>
                <a:gd fmla="val 16667" name="adj"/>
              </a:avLst>
            </a:prstGeom>
            <a:solidFill>
              <a:srgbClr val="FFFFFF">
                <a:alpha val="89800"/>
              </a:srgbClr>
            </a:solidFill>
            <a:ln cap="flat" cmpd="sng" w="34925">
              <a:solidFill>
                <a:srgbClr val="8DAB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g34e21d62975_0_45"/>
            <p:cNvSpPr txBox="1"/>
            <p:nvPr/>
          </p:nvSpPr>
          <p:spPr>
            <a:xfrm>
              <a:off x="1870220" y="2165467"/>
              <a:ext cx="3688500" cy="5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0" lIns="160000" spcFirstLastPara="1" rIns="160000" wrap="square" tIns="16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Libre Franklin"/>
                <a:buNone/>
              </a:pPr>
              <a:r>
                <a:rPr lang="en-US" sz="18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Model Architecture and Training</a:t>
              </a:r>
              <a:endParaRPr sz="18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cxnSp>
          <p:nvCxnSpPr>
            <p:cNvPr id="408" name="Google Shape;408;g34e21d62975_0_45"/>
            <p:cNvCxnSpPr/>
            <p:nvPr/>
          </p:nvCxnSpPr>
          <p:spPr>
            <a:xfrm>
              <a:off x="3714487" y="1547019"/>
              <a:ext cx="0" cy="588000"/>
            </a:xfrm>
            <a:prstGeom prst="straightConnector1">
              <a:avLst/>
            </a:prstGeom>
            <a:noFill/>
            <a:ln cap="flat" cmpd="sng" w="9525">
              <a:solidFill>
                <a:srgbClr val="8DAB8E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409" name="Google Shape;409;g34e21d62975_0_45"/>
            <p:cNvSpPr/>
            <p:nvPr/>
          </p:nvSpPr>
          <p:spPr>
            <a:xfrm>
              <a:off x="4697601" y="1661498"/>
              <a:ext cx="21798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g34e21d62975_0_45"/>
            <p:cNvSpPr txBox="1"/>
            <p:nvPr/>
          </p:nvSpPr>
          <p:spPr>
            <a:xfrm>
              <a:off x="4697601" y="1661498"/>
              <a:ext cx="21798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Libre Franklin"/>
                <a:buNone/>
              </a:pPr>
              <a:r>
                <a:rPr b="1" lang="en-US" sz="20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3</a:t>
              </a:r>
              <a:endParaRPr/>
            </a:p>
          </p:txBody>
        </p:sp>
        <p:sp>
          <p:nvSpPr>
            <p:cNvPr id="411" name="Google Shape;411;g34e21d62975_0_45"/>
            <p:cNvSpPr/>
            <p:nvPr/>
          </p:nvSpPr>
          <p:spPr>
            <a:xfrm>
              <a:off x="3691282" y="1523813"/>
              <a:ext cx="46500" cy="46500"/>
            </a:xfrm>
            <a:prstGeom prst="ellipse">
              <a:avLst/>
            </a:prstGeom>
            <a:solidFill>
              <a:srgbClr val="8DAB8E"/>
            </a:solidFill>
            <a:ln cap="flat" cmpd="sng" w="34925">
              <a:solidFill>
                <a:srgbClr val="8DAB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g34e21d62975_0_45"/>
            <p:cNvSpPr/>
            <p:nvPr/>
          </p:nvSpPr>
          <p:spPr>
            <a:xfrm>
              <a:off x="4548978" y="332705"/>
              <a:ext cx="2477100" cy="626400"/>
            </a:xfrm>
            <a:prstGeom prst="roundRect">
              <a:avLst>
                <a:gd fmla="val 16667" name="adj"/>
              </a:avLst>
            </a:prstGeom>
            <a:solidFill>
              <a:srgbClr val="FFFFFF">
                <a:alpha val="89800"/>
              </a:srgbClr>
            </a:solidFill>
            <a:ln cap="flat" cmpd="sng" w="34925">
              <a:solidFill>
                <a:srgbClr val="8DAB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g34e21d62975_0_45"/>
            <p:cNvSpPr txBox="1"/>
            <p:nvPr/>
          </p:nvSpPr>
          <p:spPr>
            <a:xfrm>
              <a:off x="4579559" y="363286"/>
              <a:ext cx="2415900" cy="5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0" lIns="160000" spcFirstLastPara="1" rIns="160000" wrap="square" tIns="16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Libre Franklin"/>
                <a:buNone/>
              </a:pPr>
              <a:r>
                <a:rPr lang="en-US" sz="18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Performance Analysis</a:t>
              </a:r>
              <a:endParaRPr sz="18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cxnSp>
          <p:nvCxnSpPr>
            <p:cNvPr id="414" name="Google Shape;414;g34e21d62975_0_45"/>
            <p:cNvCxnSpPr/>
            <p:nvPr/>
          </p:nvCxnSpPr>
          <p:spPr>
            <a:xfrm>
              <a:off x="5787499" y="959151"/>
              <a:ext cx="0" cy="588000"/>
            </a:xfrm>
            <a:prstGeom prst="straightConnector1">
              <a:avLst/>
            </a:prstGeom>
            <a:noFill/>
            <a:ln cap="flat" cmpd="sng" w="9525">
              <a:solidFill>
                <a:srgbClr val="8DAB8E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415" name="Google Shape;415;g34e21d62975_0_45"/>
            <p:cNvSpPr/>
            <p:nvPr/>
          </p:nvSpPr>
          <p:spPr>
            <a:xfrm>
              <a:off x="6134285" y="1082913"/>
              <a:ext cx="21798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g34e21d62975_0_45"/>
            <p:cNvSpPr txBox="1"/>
            <p:nvPr/>
          </p:nvSpPr>
          <p:spPr>
            <a:xfrm>
              <a:off x="6134285" y="1082913"/>
              <a:ext cx="21798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Libre Franklin"/>
                <a:buNone/>
              </a:pPr>
              <a:r>
                <a:rPr b="1" lang="en-US" sz="20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4</a:t>
              </a:r>
              <a:endParaRPr/>
            </a:p>
          </p:txBody>
        </p:sp>
        <p:sp>
          <p:nvSpPr>
            <p:cNvPr id="417" name="Google Shape;417;g34e21d62975_0_45"/>
            <p:cNvSpPr/>
            <p:nvPr/>
          </p:nvSpPr>
          <p:spPr>
            <a:xfrm>
              <a:off x="5764294" y="1523813"/>
              <a:ext cx="46500" cy="46500"/>
            </a:xfrm>
            <a:prstGeom prst="ellipse">
              <a:avLst/>
            </a:prstGeom>
            <a:solidFill>
              <a:srgbClr val="8DAB8E"/>
            </a:solidFill>
            <a:ln cap="flat" cmpd="sng" w="34925">
              <a:solidFill>
                <a:srgbClr val="8DAB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g34e21d62975_0_45"/>
            <p:cNvSpPr/>
            <p:nvPr/>
          </p:nvSpPr>
          <p:spPr>
            <a:xfrm>
              <a:off x="5985663" y="2134886"/>
              <a:ext cx="2477100" cy="626400"/>
            </a:xfrm>
            <a:prstGeom prst="roundRect">
              <a:avLst>
                <a:gd fmla="val 16667" name="adj"/>
              </a:avLst>
            </a:prstGeom>
            <a:solidFill>
              <a:srgbClr val="FFFFFF">
                <a:alpha val="89800"/>
              </a:srgbClr>
            </a:solidFill>
            <a:ln cap="flat" cmpd="sng" w="34925">
              <a:solidFill>
                <a:srgbClr val="8DAB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g34e21d62975_0_45"/>
            <p:cNvSpPr txBox="1"/>
            <p:nvPr/>
          </p:nvSpPr>
          <p:spPr>
            <a:xfrm>
              <a:off x="6016244" y="2165467"/>
              <a:ext cx="2415900" cy="5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0" lIns="160000" spcFirstLastPara="1" rIns="160000" wrap="square" tIns="16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Libre Franklin"/>
                <a:buNone/>
              </a:pPr>
              <a:r>
                <a:rPr lang="en-US" sz="180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Implications</a:t>
              </a:r>
              <a:endParaRPr/>
            </a:p>
          </p:txBody>
        </p:sp>
        <p:cxnSp>
          <p:nvCxnSpPr>
            <p:cNvPr id="420" name="Google Shape;420;g34e21d62975_0_45"/>
            <p:cNvCxnSpPr/>
            <p:nvPr/>
          </p:nvCxnSpPr>
          <p:spPr>
            <a:xfrm>
              <a:off x="7224184" y="1547019"/>
              <a:ext cx="0" cy="588000"/>
            </a:xfrm>
            <a:prstGeom prst="straightConnector1">
              <a:avLst/>
            </a:prstGeom>
            <a:noFill/>
            <a:ln cap="flat" cmpd="sng" w="9525">
              <a:solidFill>
                <a:srgbClr val="8DAB8E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421" name="Google Shape;421;g34e21d62975_0_45"/>
            <p:cNvSpPr/>
            <p:nvPr/>
          </p:nvSpPr>
          <p:spPr>
            <a:xfrm>
              <a:off x="7200979" y="1523813"/>
              <a:ext cx="46500" cy="46500"/>
            </a:xfrm>
            <a:prstGeom prst="ellipse">
              <a:avLst/>
            </a:prstGeom>
            <a:solidFill>
              <a:srgbClr val="8DAB8E"/>
            </a:solidFill>
            <a:ln cap="flat" cmpd="sng" w="34925">
              <a:solidFill>
                <a:srgbClr val="8DAB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A diagram of patch processing&#10;&#10;Description automatically generated" id="422" name="Google Shape;422;g34e21d62975_0_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24521" y="5444516"/>
            <a:ext cx="2642624" cy="1296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text&#10;&#10;Description automatically generated" id="423" name="Google Shape;423;g34e21d62975_0_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7350" y="5628600"/>
            <a:ext cx="5084651" cy="677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p of the united states&#10;&#10;Description automatically generated" id="424" name="Google Shape;424;g34e21d62975_0_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4835" y="3179989"/>
            <a:ext cx="1093651" cy="76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document&#10;&#10;Description automatically generated" id="425" name="Google Shape;425;g34e21d62975_0_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6320" y="1650763"/>
            <a:ext cx="2030609" cy="902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4e2b0fe133_0_119"/>
          <p:cNvSpPr txBox="1"/>
          <p:nvPr>
            <p:ph type="title"/>
          </p:nvPr>
        </p:nvSpPr>
        <p:spPr>
          <a:xfrm>
            <a:off x="616402" y="48115"/>
            <a:ext cx="11127300" cy="975900"/>
          </a:xfrm>
          <a:prstGeom prst="rect">
            <a:avLst/>
          </a:prstGeom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&amp; Compression</a:t>
            </a:r>
            <a:endParaRPr/>
          </a:p>
        </p:txBody>
      </p:sp>
      <p:pic>
        <p:nvPicPr>
          <p:cNvPr descr="A diagram of a browser architecture&#10;&#10;Description automatically generated" id="432" name="Google Shape;432;g34e2b0fe133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033" y="1201529"/>
            <a:ext cx="4683163" cy="3174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showing the results of a 4-layer neural network&#10;&#10;Description automatically generated" id="433" name="Google Shape;433;g34e2b0fe133_0_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68" y="4737196"/>
            <a:ext cx="2655347" cy="15093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code&#10;&#10;Description automatically generated" id="434" name="Google Shape;434;g34e2b0fe133_0_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5291" y="4737196"/>
            <a:ext cx="2780393" cy="15093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dictionary&#10;&#10;Description automatically generated" id="435" name="Google Shape;435;g34e2b0fe133_0_1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0134" y="2781309"/>
            <a:ext cx="6096001" cy="1586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martTrade - Template Master">
  <a:themeElements>
    <a:clrScheme name="smartTrade New 2022">
      <a:dk1>
        <a:srgbClr val="FFFFFF"/>
      </a:dk1>
      <a:lt1>
        <a:srgbClr val="E0E1E3"/>
      </a:lt1>
      <a:dk2>
        <a:srgbClr val="343638"/>
      </a:dk2>
      <a:lt2>
        <a:srgbClr val="E0E1E3"/>
      </a:lt2>
      <a:accent1>
        <a:srgbClr val="E21A1A"/>
      </a:accent1>
      <a:accent2>
        <a:srgbClr val="3B2879"/>
      </a:accent2>
      <a:accent3>
        <a:srgbClr val="4D4E9C"/>
      </a:accent3>
      <a:accent4>
        <a:srgbClr val="E72671"/>
      </a:accent4>
      <a:accent5>
        <a:srgbClr val="E96E99"/>
      </a:accent5>
      <a:accent6>
        <a:srgbClr val="F3ABB3"/>
      </a:accent6>
      <a:hlink>
        <a:srgbClr val="EF7C83"/>
      </a:hlink>
      <a:folHlink>
        <a:srgbClr val="E21A1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